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7" r:id="rId1"/>
    <p:sldMasterId id="2147483668" r:id="rId2"/>
  </p:sldMasterIdLst>
  <p:notesMasterIdLst>
    <p:notesMasterId r:id="rId19"/>
  </p:notesMasterIdLst>
  <p:sldIdLst>
    <p:sldId id="282" r:id="rId3"/>
    <p:sldId id="257" r:id="rId4"/>
    <p:sldId id="262" r:id="rId5"/>
    <p:sldId id="258" r:id="rId6"/>
    <p:sldId id="259" r:id="rId7"/>
    <p:sldId id="263" r:id="rId8"/>
    <p:sldId id="260" r:id="rId9"/>
    <p:sldId id="280" r:id="rId10"/>
    <p:sldId id="279" r:id="rId11"/>
    <p:sldId id="281" r:id="rId12"/>
    <p:sldId id="261" r:id="rId13"/>
    <p:sldId id="270" r:id="rId14"/>
    <p:sldId id="268" r:id="rId15"/>
    <p:sldId id="265" r:id="rId16"/>
    <p:sldId id="266" r:id="rId17"/>
    <p:sldId id="269" r:id="rId18"/>
  </p:sldIdLst>
  <p:sldSz cx="12192000" cy="6858000"/>
  <p:notesSz cx="7010400" cy="9296400"/>
  <p:embeddedFontLst>
    <p:embeddedFont>
      <p:font typeface="Calibri" panose="020F0502020204030204" pitchFamily="34" charset="0"/>
      <p:regular r:id="rId20"/>
      <p:bold r:id="rId21"/>
      <p:italic r:id="rId22"/>
      <p:boldItalic r:id="rId23"/>
    </p:embeddedFont>
    <p:embeddedFont>
      <p:font typeface="Libre Franklin" pitchFamily="2" charset="0"/>
      <p:regular r:id="rId24"/>
      <p:bold r:id="rId25"/>
      <p:italic r:id="rId26"/>
      <p:boldItalic r:id="rId27"/>
    </p:embeddedFont>
    <p:embeddedFont>
      <p:font typeface="Libre Franklin Medium" pitchFamily="2" charset="0"/>
      <p:regular r:id="rId28"/>
      <p:bold r:id="rId29"/>
      <p:italic r:id="rId30"/>
      <p:boldItalic r:id="rId31"/>
    </p:embeddedFont>
    <p:embeddedFont>
      <p:font typeface="Rockwell" panose="02060603020205020403" pitchFamily="18"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237" autoAdjust="0"/>
  </p:normalViewPr>
  <p:slideViewPr>
    <p:cSldViewPr snapToGrid="0">
      <p:cViewPr varScale="1">
        <p:scale>
          <a:sx n="106" d="100"/>
          <a:sy n="106" d="100"/>
        </p:scale>
        <p:origin x="237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7.fntdata"/><Relationship Id="rId39" Type="http://schemas.openxmlformats.org/officeDocument/2006/relationships/tableStyles" Target="tableStyles.xml"/><Relationship Id="rId21" Type="http://schemas.openxmlformats.org/officeDocument/2006/relationships/font" Target="fonts/font2.fntdata"/><Relationship Id="rId34" Type="http://schemas.openxmlformats.org/officeDocument/2006/relationships/font" Target="fonts/font15.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6.fntdata"/><Relationship Id="rId33" Type="http://schemas.openxmlformats.org/officeDocument/2006/relationships/font" Target="fonts/font14.fntdata"/><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5.fntdata"/><Relationship Id="rId32" Type="http://schemas.openxmlformats.org/officeDocument/2006/relationships/font" Target="fonts/font13.fntdata"/><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4.fntdata"/><Relationship Id="rId28" Type="http://schemas.openxmlformats.org/officeDocument/2006/relationships/font" Target="fonts/font9.fntdata"/><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notesMaster" Target="notesMasters/notesMaster1.xml"/><Relationship Id="rId31" Type="http://schemas.openxmlformats.org/officeDocument/2006/relationships/font" Target="fonts/font12.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font" Target="fonts/font16.fntdata"/><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37840" cy="466434"/>
          </a:xfrm>
          <a:prstGeom prst="rect">
            <a:avLst/>
          </a:prstGeom>
          <a:noFill/>
          <a:ln>
            <a:noFill/>
          </a:ln>
        </p:spPr>
        <p:txBody>
          <a:bodyPr spcFirstLastPara="1" wrap="square" lIns="93175" tIns="46575" rIns="93175" bIns="46575"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970938" y="0"/>
            <a:ext cx="3037840" cy="466434"/>
          </a:xfrm>
          <a:prstGeom prst="rect">
            <a:avLst/>
          </a:prstGeom>
          <a:noFill/>
          <a:ln>
            <a:noFill/>
          </a:ln>
        </p:spPr>
        <p:txBody>
          <a:bodyPr spcFirstLastPara="1" wrap="square" lIns="93175" tIns="46575" rIns="93175" bIns="46575"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01040" y="4473892"/>
            <a:ext cx="5608320" cy="3660458"/>
          </a:xfrm>
          <a:prstGeom prst="rect">
            <a:avLst/>
          </a:prstGeom>
          <a:noFill/>
          <a:ln>
            <a:noFill/>
          </a:ln>
        </p:spPr>
        <p:txBody>
          <a:bodyPr spcFirstLastPara="1" wrap="square" lIns="93175" tIns="46575" rIns="93175" bIns="46575"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829967"/>
            <a:ext cx="3037840" cy="466433"/>
          </a:xfrm>
          <a:prstGeom prst="rect">
            <a:avLst/>
          </a:prstGeom>
          <a:noFill/>
          <a:ln>
            <a:noFill/>
          </a:ln>
        </p:spPr>
        <p:txBody>
          <a:bodyPr spcFirstLastPara="1" wrap="square" lIns="93175" tIns="46575" rIns="93175" bIns="46575"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970938" y="8829967"/>
            <a:ext cx="3037840" cy="466433"/>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1: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9" name="Google Shape;89;p1:notes"/>
          <p:cNvSpPr txBox="1">
            <a:spLocks noGrp="1"/>
          </p:cNvSpPr>
          <p:nvPr>
            <p:ph type="body" idx="1"/>
          </p:nvPr>
        </p:nvSpPr>
        <p:spPr>
          <a:xfrm>
            <a:off x="701040" y="4473892"/>
            <a:ext cx="5608320" cy="3660458"/>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en-US" dirty="0"/>
              <a:t>Hello and thanks for attending. I’m Marc Schmalz, an assistant professor at Boise State University, and I’m here with Dan Rush, also from Boise State, and Amy Connolly from James Madison. I’m here to tell you a bit about an activity I’m trying to use in class to better understand my students, and get feedback from you on where to head in the future.</a:t>
            </a:r>
          </a:p>
        </p:txBody>
      </p:sp>
      <p:sp>
        <p:nvSpPr>
          <p:cNvPr id="90" name="Google Shape;90;p1:notes"/>
          <p:cNvSpPr txBox="1">
            <a:spLocks noGrp="1"/>
          </p:cNvSpPr>
          <p:nvPr>
            <p:ph type="sldNum" idx="12"/>
          </p:nvPr>
        </p:nvSpPr>
        <p:spPr>
          <a:xfrm>
            <a:off x="3970938" y="8829967"/>
            <a:ext cx="3037840" cy="466433"/>
          </a:xfrm>
          <a:prstGeom prst="rect">
            <a:avLst/>
          </a:prstGeom>
          <a:noFill/>
          <a:ln>
            <a:noFill/>
          </a:ln>
        </p:spPr>
        <p:txBody>
          <a:bodyPr spcFirstLastPara="1" wrap="square" lIns="93175" tIns="46575" rIns="93175" bIns="46575"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a:t>
            </a:fld>
            <a:endParaRPr sz="12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42433107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5:notes"/>
          <p:cNvSpPr txBox="1">
            <a:spLocks noGrp="1"/>
          </p:cNvSpPr>
          <p:nvPr>
            <p:ph type="body" idx="1"/>
          </p:nvPr>
        </p:nvSpPr>
        <p:spPr>
          <a:xfrm>
            <a:off x="701040" y="4473892"/>
            <a:ext cx="5608320" cy="3660458"/>
          </a:xfrm>
          <a:prstGeom prst="rect">
            <a:avLst/>
          </a:prstGeom>
        </p:spPr>
        <p:txBody>
          <a:bodyPr spcFirstLastPara="1" wrap="square" lIns="93175" tIns="46575" rIns="93175" bIns="465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Nobody is born a plumber, but we learn what it means to be a plumber and decide, consciously or not, if we are plumbers.</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This particular slide also shows the types of identities present in my literature. As I go through them, I ask my students to think about whether their statements match these types. You can do the same.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Role identities are societal roles, and usually have specific counterpart roles. Student and Teacher, for example. Doctor and Patient. Group identities concern self-identification with social groups, and usually come down to in-group vs out-group. I’m German and Irish, but don’t have strong identities with either. They wouldn’t have appeared in my twenty statements. Person identities are usually adjectives, and help us distinguish ourselves as individuals. Material identities are called material even though they can involve abstract concepts. My self-identification with identity theory would be a material identity, and so would my wife’s self-identification with her car.</a:t>
            </a:r>
            <a:endParaRPr dirty="0"/>
          </a:p>
        </p:txBody>
      </p:sp>
      <p:sp>
        <p:nvSpPr>
          <p:cNvPr id="118" name="Google Shape;118;p5: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729273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2424d1e3e95_0_11: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2424d1e3e95_0_11:notes"/>
          <p:cNvSpPr txBox="1">
            <a:spLocks noGrp="1"/>
          </p:cNvSpPr>
          <p:nvPr>
            <p:ph type="body" idx="1"/>
          </p:nvPr>
        </p:nvSpPr>
        <p:spPr>
          <a:xfrm>
            <a:off x="701040" y="4473892"/>
            <a:ext cx="5608200" cy="3660600"/>
          </a:xfrm>
          <a:prstGeom prst="rect">
            <a:avLst/>
          </a:prstGeom>
        </p:spPr>
        <p:txBody>
          <a:bodyPr spcFirstLastPara="1" wrap="square" lIns="93175" tIns="46575" rIns="93175" bIns="46575" anchor="t" anchorCtr="0">
            <a:noAutofit/>
          </a:bodyPr>
          <a:lstStyle/>
          <a:p>
            <a:pPr marL="0" lvl="0" indent="0" algn="l" rtl="0">
              <a:spcBef>
                <a:spcPts val="0"/>
              </a:spcBef>
              <a:spcAft>
                <a:spcPts val="0"/>
              </a:spcAft>
              <a:buNone/>
            </a:pPr>
            <a:r>
              <a:rPr lang="en-US" dirty="0"/>
              <a:t>One reason our identities are important is that they are the source of our behavior, and our expectations for others’ behavior. </a:t>
            </a:r>
          </a:p>
          <a:p>
            <a:pPr marL="0" lvl="0" indent="0" algn="l" rtl="0">
              <a:spcBef>
                <a:spcPts val="0"/>
              </a:spcBef>
              <a:spcAft>
                <a:spcPts val="0"/>
              </a:spcAft>
              <a:buNone/>
            </a:pPr>
            <a:r>
              <a:rPr lang="en-US" dirty="0"/>
              <a:t>In any given situation, one or more of our identities become salient. In that moment, we act as we believe we are expected to act as that identity. </a:t>
            </a:r>
          </a:p>
          <a:p>
            <a:pPr marL="0" lvl="0" indent="0" algn="l" rtl="0">
              <a:spcBef>
                <a:spcPts val="0"/>
              </a:spcBef>
              <a:spcAft>
                <a:spcPts val="0"/>
              </a:spcAft>
              <a:buNone/>
            </a:pPr>
            <a:r>
              <a:rPr lang="en-US" dirty="0"/>
              <a:t>When others tell us who they are, they set expectations for their behavior, too. </a:t>
            </a:r>
          </a:p>
          <a:p>
            <a:pPr marL="0" lvl="0" indent="0" algn="l" rtl="0">
              <a:spcBef>
                <a:spcPts val="0"/>
              </a:spcBef>
              <a:spcAft>
                <a:spcPts val="0"/>
              </a:spcAft>
              <a:buNone/>
            </a:pPr>
            <a:r>
              <a:rPr lang="en-US" dirty="0"/>
              <a:t>I want to know who my students are so I understand their behavior towards my classes. And I want them to feel that people like them are welcome in my class.</a:t>
            </a:r>
            <a:endParaRPr dirty="0"/>
          </a:p>
        </p:txBody>
      </p:sp>
      <p:sp>
        <p:nvSpPr>
          <p:cNvPr id="126" name="Google Shape;126;g2424d1e3e95_0_11:notes"/>
          <p:cNvSpPr txBox="1">
            <a:spLocks noGrp="1"/>
          </p:cNvSpPr>
          <p:nvPr>
            <p:ph type="sldNum" idx="12"/>
          </p:nvPr>
        </p:nvSpPr>
        <p:spPr>
          <a:xfrm>
            <a:off x="3970938" y="8829967"/>
            <a:ext cx="3037800" cy="466500"/>
          </a:xfrm>
          <a:prstGeom prst="rect">
            <a:avLst/>
          </a:prstGeom>
        </p:spPr>
        <p:txBody>
          <a:bodyPr spcFirstLastPara="1" wrap="square" lIns="93175" tIns="46575" rIns="93175" bIns="46575"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7:notes"/>
          <p:cNvSpPr txBox="1">
            <a:spLocks noGrp="1"/>
          </p:cNvSpPr>
          <p:nvPr>
            <p:ph type="body" idx="1"/>
          </p:nvPr>
        </p:nvSpPr>
        <p:spPr>
          <a:xfrm>
            <a:off x="701040" y="4473892"/>
            <a:ext cx="5608320" cy="3660458"/>
          </a:xfrm>
          <a:prstGeom prst="rect">
            <a:avLst/>
          </a:prstGeom>
        </p:spPr>
        <p:txBody>
          <a:bodyPr spcFirstLastPara="1" wrap="square" lIns="93175" tIns="46575" rIns="93175" bIns="46575" anchor="t" anchorCtr="0">
            <a:noAutofit/>
          </a:bodyPr>
          <a:lstStyle/>
          <a:p>
            <a:pPr marL="0" lvl="0" indent="0" algn="l" rtl="0">
              <a:spcBef>
                <a:spcPts val="0"/>
              </a:spcBef>
              <a:spcAft>
                <a:spcPts val="0"/>
              </a:spcAft>
              <a:buNone/>
            </a:pPr>
            <a:r>
              <a:rPr lang="en-US" dirty="0"/>
              <a:t>Which brings us to the second part of the activity. This is the homework, where I ask my students – who have just done their twenty statements test – to tell me who they are in relation to their degree, the topic of my class, and higher ed more broadly. This is the turn-over, where I’m asking them to be explicit about the ways in which WHO they are have brought them to my classroom. Enrolling is behavior, attending is behavior, performing is behavior. If I were to ask you to do this homework, I might instead ask who you are in relation to the conference and our topic. But I won’t ask you to do that now.</a:t>
            </a:r>
          </a:p>
        </p:txBody>
      </p:sp>
      <p:sp>
        <p:nvSpPr>
          <p:cNvPr id="139" name="Google Shape;139;p7: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423566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comment on every submission in Canvas. I try not to ask questions back, because I find Canvas to be sub-optimal for a dialogue. But I DO try to show them I’ve heard what they’re telling me about themselves.</a:t>
            </a:r>
          </a:p>
          <a:p>
            <a:r>
              <a:rPr lang="en-US" dirty="0"/>
              <a:t>Overall, I think it gives me awareness of who’s in my class beyond major, year, and outward appearances. I get a sense of their motivations and I can tweak lectures and examples to involve more of my students. </a:t>
            </a:r>
          </a:p>
          <a:p>
            <a:r>
              <a:rPr lang="en-US" dirty="0"/>
              <a:t>For example, last semester I happened to have quite a few GIMM students that were interested in the art and graphic design portions of their program, and could diversify my examples beyond the basic business scenarios we might normally find in a business school, like creating an employee class in code. </a:t>
            </a:r>
          </a:p>
          <a:p>
            <a:r>
              <a:rPr lang="en-US" dirty="0"/>
              <a:t>My students are given a few minutes in the hectic first days of the semester to think about who they are and why they’re committing to their studies. This may not be normal in a tech class, but I think it’s productive.</a:t>
            </a:r>
          </a:p>
          <a:p>
            <a:r>
              <a:rPr lang="en-US" dirty="0"/>
              <a:t>The big challenge, it seems, is to try to understand who they are without making them uncomfortable in what they reveal. I want to make them feel welcome, not be intrusive </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561926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8:notes"/>
          <p:cNvSpPr txBox="1">
            <a:spLocks noGrp="1"/>
          </p:cNvSpPr>
          <p:nvPr>
            <p:ph type="body" idx="1"/>
          </p:nvPr>
        </p:nvSpPr>
        <p:spPr>
          <a:xfrm>
            <a:off x="701040" y="4473892"/>
            <a:ext cx="5608320" cy="3660458"/>
          </a:xfrm>
          <a:prstGeom prst="rect">
            <a:avLst/>
          </a:prstGeom>
        </p:spPr>
        <p:txBody>
          <a:bodyPr spcFirstLastPara="1" wrap="square" lIns="93175" tIns="46575" rIns="93175" bIns="46575" anchor="t" anchorCtr="0">
            <a:noAutofit/>
          </a:bodyPr>
          <a:lstStyle/>
          <a:p>
            <a:pPr marL="0" lvl="0" indent="0" algn="l" rtl="0">
              <a:spcBef>
                <a:spcPts val="0"/>
              </a:spcBef>
              <a:spcAft>
                <a:spcPts val="0"/>
              </a:spcAft>
              <a:buNone/>
            </a:pPr>
            <a:r>
              <a:rPr lang="en-US" dirty="0"/>
              <a:t>At this point, I’ve run the exercise six times and have more than 170 responses, and my instinct is to start with qualitative text analysis on that, doing some open coding and trying to find patterns. Aside from the sorts of things we might all expect, what other sorts of things are they choosing to tell me about themselves, and how can that inform my course design?</a:t>
            </a:r>
          </a:p>
        </p:txBody>
      </p:sp>
      <p:sp>
        <p:nvSpPr>
          <p:cNvPr id="152" name="Google Shape;152;p8: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9:notes"/>
          <p:cNvSpPr txBox="1">
            <a:spLocks noGrp="1"/>
          </p:cNvSpPr>
          <p:nvPr>
            <p:ph type="body" idx="1"/>
          </p:nvPr>
        </p:nvSpPr>
        <p:spPr>
          <a:xfrm>
            <a:off x="701040" y="4473892"/>
            <a:ext cx="5608320" cy="3660458"/>
          </a:xfrm>
          <a:prstGeom prst="rect">
            <a:avLst/>
          </a:prstGeom>
        </p:spPr>
        <p:txBody>
          <a:bodyPr spcFirstLastPara="1" wrap="square" lIns="93175" tIns="46575" rIns="93175" bIns="46575" anchor="t" anchorCtr="0">
            <a:noAutofit/>
          </a:bodyPr>
          <a:lstStyle/>
          <a:p>
            <a:pPr marL="0" lvl="0" indent="0" algn="l" rtl="0">
              <a:spcBef>
                <a:spcPts val="0"/>
              </a:spcBef>
              <a:spcAft>
                <a:spcPts val="0"/>
              </a:spcAft>
              <a:buNone/>
            </a:pPr>
            <a:r>
              <a:rPr lang="en-US" dirty="0"/>
              <a:t>But I’m really here to ask for advice on next steps. Hopefully, some part of this presentation has resonated with you. How can we, as a group, improve the exercise? </a:t>
            </a:r>
            <a:br>
              <a:rPr lang="en-US" dirty="0"/>
            </a:br>
            <a:r>
              <a:rPr lang="en-US" dirty="0"/>
              <a:t>Is there a core here that you believe can be turned into good scholarship, and what would that path look like?</a:t>
            </a:r>
          </a:p>
          <a:p>
            <a:pPr marL="0" lvl="0" indent="0" algn="l" rtl="0">
              <a:spcBef>
                <a:spcPts val="0"/>
              </a:spcBef>
              <a:spcAft>
                <a:spcPts val="0"/>
              </a:spcAft>
              <a:buNone/>
            </a:pPr>
            <a:r>
              <a:rPr lang="en-US" dirty="0"/>
              <a:t>I look forward to your feedback. </a:t>
            </a:r>
          </a:p>
          <a:p>
            <a:pPr marL="0" lvl="0" indent="0" algn="l" rtl="0">
              <a:spcBef>
                <a:spcPts val="0"/>
              </a:spcBef>
              <a:spcAft>
                <a:spcPts val="0"/>
              </a:spcAft>
              <a:buNone/>
            </a:pPr>
            <a:r>
              <a:rPr lang="en-US" dirty="0"/>
              <a:t>Thank you.</a:t>
            </a:r>
            <a:endParaRPr dirty="0"/>
          </a:p>
        </p:txBody>
      </p:sp>
      <p:sp>
        <p:nvSpPr>
          <p:cNvPr id="158" name="Google Shape;158;p9: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1: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9" name="Google Shape;89;p1:notes"/>
          <p:cNvSpPr txBox="1">
            <a:spLocks noGrp="1"/>
          </p:cNvSpPr>
          <p:nvPr>
            <p:ph type="body" idx="1"/>
          </p:nvPr>
        </p:nvSpPr>
        <p:spPr>
          <a:xfrm>
            <a:off x="701040" y="4473892"/>
            <a:ext cx="5608320" cy="3660458"/>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endParaRPr lang="en-US" dirty="0"/>
          </a:p>
        </p:txBody>
      </p:sp>
      <p:sp>
        <p:nvSpPr>
          <p:cNvPr id="90" name="Google Shape;90;p1:notes"/>
          <p:cNvSpPr txBox="1">
            <a:spLocks noGrp="1"/>
          </p:cNvSpPr>
          <p:nvPr>
            <p:ph type="sldNum" idx="12"/>
          </p:nvPr>
        </p:nvSpPr>
        <p:spPr>
          <a:xfrm>
            <a:off x="3970938" y="8829967"/>
            <a:ext cx="3037840" cy="466433"/>
          </a:xfrm>
          <a:prstGeom prst="rect">
            <a:avLst/>
          </a:prstGeom>
          <a:noFill/>
          <a:ln>
            <a:noFill/>
          </a:ln>
        </p:spPr>
        <p:txBody>
          <a:bodyPr spcFirstLastPara="1" wrap="square" lIns="93175" tIns="46575" rIns="93175" bIns="46575"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16</a:t>
            </a:fld>
            <a:endParaRPr sz="12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5425159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2:notes"/>
          <p:cNvSpPr txBox="1">
            <a:spLocks noGrp="1"/>
          </p:cNvSpPr>
          <p:nvPr>
            <p:ph type="body" idx="1"/>
          </p:nvPr>
        </p:nvSpPr>
        <p:spPr>
          <a:xfrm>
            <a:off x="701040" y="4473892"/>
            <a:ext cx="5608320" cy="3660458"/>
          </a:xfrm>
          <a:prstGeom prst="rect">
            <a:avLst/>
          </a:prstGeom>
        </p:spPr>
        <p:txBody>
          <a:bodyPr spcFirstLastPara="1" wrap="square" lIns="93175" tIns="46575" rIns="93175" bIns="46575" anchor="t" anchorCtr="0">
            <a:noAutofit/>
          </a:bodyPr>
          <a:lstStyle/>
          <a:p>
            <a:pPr marL="0" lvl="0" indent="0" algn="l" rtl="0">
              <a:spcBef>
                <a:spcPts val="0"/>
              </a:spcBef>
              <a:spcAft>
                <a:spcPts val="0"/>
              </a:spcAft>
              <a:buNone/>
            </a:pPr>
            <a:r>
              <a:rPr lang="en-US" dirty="0"/>
              <a:t>This is what I have planned: I’ll do a little set-up, then we’ll have an activity to show what I’m doing in the classroom, and I’ll use it to talk a bit more about identity theory. After experiencing all that, I hope you’ll have suggestions for our work.</a:t>
            </a:r>
            <a:endParaRPr dirty="0"/>
          </a:p>
        </p:txBody>
      </p:sp>
      <p:sp>
        <p:nvSpPr>
          <p:cNvPr id="100" name="Google Shape;100;p2: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6:notes"/>
          <p:cNvSpPr txBox="1">
            <a:spLocks noGrp="1"/>
          </p:cNvSpPr>
          <p:nvPr>
            <p:ph type="body" idx="1"/>
          </p:nvPr>
        </p:nvSpPr>
        <p:spPr>
          <a:xfrm>
            <a:off x="701040" y="4473892"/>
            <a:ext cx="5608320" cy="3660458"/>
          </a:xfrm>
          <a:prstGeom prst="rect">
            <a:avLst/>
          </a:prstGeom>
        </p:spPr>
        <p:txBody>
          <a:bodyPr spcFirstLastPara="1" wrap="square" lIns="93175" tIns="46575" rIns="93175" bIns="465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I’ll try to explain my motivation with a little story: </a:t>
            </a:r>
            <a:br>
              <a:rPr lang="en-US" dirty="0"/>
            </a:br>
            <a:r>
              <a:rPr lang="en-US" dirty="0"/>
              <a:t>My worst graduate class was Change Management. The instructor devoted every example to the works of CEOs at giant corporations. I spoke to them after class one day and explained that many of the students had no aspirations to a </a:t>
            </a:r>
            <a:r>
              <a:rPr lang="en-US" dirty="0" err="1"/>
              <a:t>megacorp</a:t>
            </a:r>
            <a:r>
              <a:rPr lang="en-US" dirty="0"/>
              <a:t> C-suite. Some of us were in academia, others in not-for-profits, and others preferred small organizations. Could they change up the examples a bit to make the class work better for the rest of us? They waved a hand: “It’s all the same.” But it wasn’t. And I don’t want to be that professor to my students.</a:t>
            </a:r>
          </a:p>
          <a:p>
            <a:pPr marL="0" lvl="0" indent="0" algn="l" rtl="0">
              <a:spcBef>
                <a:spcPts val="0"/>
              </a:spcBef>
              <a:spcAft>
                <a:spcPts val="0"/>
              </a:spcAft>
              <a:buNone/>
            </a:pPr>
            <a:endParaRPr dirty="0"/>
          </a:p>
        </p:txBody>
      </p:sp>
      <p:sp>
        <p:nvSpPr>
          <p:cNvPr id="133" name="Google Shape;133;p6: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3:notes"/>
          <p:cNvSpPr txBox="1">
            <a:spLocks noGrp="1"/>
          </p:cNvSpPr>
          <p:nvPr>
            <p:ph type="body" idx="1"/>
          </p:nvPr>
        </p:nvSpPr>
        <p:spPr>
          <a:xfrm>
            <a:off x="701040" y="4473892"/>
            <a:ext cx="5608320" cy="3660458"/>
          </a:xfrm>
          <a:prstGeom prst="rect">
            <a:avLst/>
          </a:prstGeom>
        </p:spPr>
        <p:txBody>
          <a:bodyPr spcFirstLastPara="1" wrap="square" lIns="93175" tIns="46575" rIns="93175" bIns="46575" anchor="t" anchorCtr="0">
            <a:noAutofit/>
          </a:bodyPr>
          <a:lstStyle/>
          <a:p>
            <a:pPr marL="0" lvl="0" indent="0" algn="l" rtl="0">
              <a:spcBef>
                <a:spcPts val="0"/>
              </a:spcBef>
              <a:spcAft>
                <a:spcPts val="0"/>
              </a:spcAft>
              <a:buNone/>
            </a:pPr>
            <a:r>
              <a:rPr lang="en-US" dirty="0"/>
              <a:t>I teach intro to Object Oriented Programming to non-CS students. In addition to business students at the Boise State College of Business and Economics, I teach students from our Games, Interactive Media, and Mobile Technology program, which we call GIMM. </a:t>
            </a:r>
          </a:p>
          <a:p>
            <a:pPr marL="0" lvl="0" indent="0" algn="l" rtl="0">
              <a:spcBef>
                <a:spcPts val="0"/>
              </a:spcBef>
              <a:spcAft>
                <a:spcPts val="0"/>
              </a:spcAft>
              <a:buNone/>
            </a:pPr>
            <a:r>
              <a:rPr lang="en-US" dirty="0"/>
              <a:t>Even among the degrees where my class counts towards graduation, the list of potential professions after graduation is long. </a:t>
            </a:r>
          </a:p>
          <a:p>
            <a:pPr marL="0" lvl="0" indent="0" algn="l" rtl="0">
              <a:spcBef>
                <a:spcPts val="0"/>
              </a:spcBef>
              <a:spcAft>
                <a:spcPts val="0"/>
              </a:spcAft>
              <a:buNone/>
            </a:pPr>
            <a:r>
              <a:rPr lang="en-US" dirty="0"/>
              <a:t>And my intro course may be an important factor as my students decide if they want to continue in their degree.</a:t>
            </a:r>
          </a:p>
          <a:p>
            <a:pPr marL="0" lvl="0" indent="0" algn="l" rtl="0">
              <a:spcBef>
                <a:spcPts val="0"/>
              </a:spcBef>
              <a:spcAft>
                <a:spcPts val="0"/>
              </a:spcAft>
              <a:buNone/>
            </a:pPr>
            <a:r>
              <a:rPr lang="en-US" dirty="0"/>
              <a:t>So I want to make the course welcoming and help students find a reason for continuing.</a:t>
            </a:r>
            <a:endParaRPr dirty="0"/>
          </a:p>
        </p:txBody>
      </p:sp>
      <p:sp>
        <p:nvSpPr>
          <p:cNvPr id="106" name="Google Shape;106;p3: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txBox="1">
            <a:spLocks noGrp="1"/>
          </p:cNvSpPr>
          <p:nvPr>
            <p:ph type="body" idx="1"/>
          </p:nvPr>
        </p:nvSpPr>
        <p:spPr>
          <a:xfrm>
            <a:off x="701040" y="4473892"/>
            <a:ext cx="5608320" cy="3660458"/>
          </a:xfrm>
          <a:prstGeom prst="rect">
            <a:avLst/>
          </a:prstGeom>
        </p:spPr>
        <p:txBody>
          <a:bodyPr spcFirstLastPara="1" wrap="square" lIns="93175" tIns="46575" rIns="93175" bIns="46575" anchor="t" anchorCtr="0">
            <a:noAutofit/>
          </a:bodyPr>
          <a:lstStyle/>
          <a:p>
            <a:pPr marL="0" lvl="0" indent="0" algn="l" rtl="0">
              <a:spcBef>
                <a:spcPts val="0"/>
              </a:spcBef>
              <a:spcAft>
                <a:spcPts val="0"/>
              </a:spcAft>
              <a:buNone/>
            </a:pPr>
            <a:r>
              <a:rPr lang="en-US" dirty="0"/>
              <a:t>The literature says that student-centered active learning, with tasks that match their learning style, will help them succeed.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I certainly feel like knowing more about my students--what brings them to my classroom--helps me be more welcoming, inclusive, and engaging, and I’ve tried to use my knowledge of identity theory to help me.</a:t>
            </a:r>
          </a:p>
          <a:p>
            <a:pPr marL="0" lvl="0" indent="0" algn="l" rtl="0">
              <a:spcBef>
                <a:spcPts val="0"/>
              </a:spcBef>
              <a:spcAft>
                <a:spcPts val="0"/>
              </a:spcAft>
              <a:buNone/>
            </a:pPr>
            <a:endParaRPr dirty="0"/>
          </a:p>
        </p:txBody>
      </p:sp>
      <p:sp>
        <p:nvSpPr>
          <p:cNvPr id="112" name="Google Shape;112;p4: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7:notes"/>
          <p:cNvSpPr txBox="1">
            <a:spLocks noGrp="1"/>
          </p:cNvSpPr>
          <p:nvPr>
            <p:ph type="body" idx="1"/>
          </p:nvPr>
        </p:nvSpPr>
        <p:spPr>
          <a:xfrm>
            <a:off x="701040" y="4473892"/>
            <a:ext cx="5608320" cy="3660458"/>
          </a:xfrm>
          <a:prstGeom prst="rect">
            <a:avLst/>
          </a:prstGeom>
        </p:spPr>
        <p:txBody>
          <a:bodyPr spcFirstLastPara="1" wrap="square" lIns="93175" tIns="46575" rIns="93175" bIns="46575" anchor="t" anchorCtr="0">
            <a:noAutofit/>
          </a:bodyPr>
          <a:lstStyle/>
          <a:p>
            <a:pPr marL="0" lvl="0" indent="0" algn="l" rtl="0">
              <a:spcBef>
                <a:spcPts val="0"/>
              </a:spcBef>
              <a:spcAft>
                <a:spcPts val="0"/>
              </a:spcAft>
              <a:buNone/>
            </a:pPr>
            <a:r>
              <a:rPr lang="en-US" dirty="0"/>
              <a:t>This is the activity you’ve been warned about. </a:t>
            </a:r>
          </a:p>
          <a:p>
            <a:pPr marL="0" lvl="0" indent="0" algn="l" rtl="0">
              <a:spcBef>
                <a:spcPts val="0"/>
              </a:spcBef>
              <a:spcAft>
                <a:spcPts val="0"/>
              </a:spcAft>
              <a:buNone/>
            </a:pPr>
            <a:r>
              <a:rPr lang="en-US" dirty="0"/>
              <a:t>Identity theory tries to answer the question, “Who Am I?” </a:t>
            </a:r>
            <a:br>
              <a:rPr lang="en-US" dirty="0"/>
            </a:br>
            <a:r>
              <a:rPr lang="en-US" dirty="0"/>
              <a:t>The Twenty Statements Test is an established instrument in identity studies, helping people express who they are. In it, you answer the prompt, “I am…” in twenty different ways. I’d like you to do this now. In class, I give about 10 minutes, but we’ll only have a couple here, and I’ll keep talking to save time. </a:t>
            </a:r>
          </a:p>
          <a:p>
            <a:pPr marL="0" lvl="0" indent="0" algn="l" rtl="0">
              <a:spcBef>
                <a:spcPts val="0"/>
              </a:spcBef>
              <a:spcAft>
                <a:spcPts val="0"/>
              </a:spcAft>
              <a:buNone/>
            </a:pPr>
            <a:r>
              <a:rPr lang="en-US" dirty="0"/>
              <a:t>There are no right and wrong answers in the TST. Order doesn’t matter. For this activity, I tell my students that I will NOT be collecting these answers because some of what comes to mind may be very personal and you may not want to share that with me. That’s fine.</a:t>
            </a:r>
            <a:endParaRPr dirty="0"/>
          </a:p>
          <a:p>
            <a:pPr marL="0" lvl="0" indent="0" algn="l" rtl="0">
              <a:spcBef>
                <a:spcPts val="0"/>
              </a:spcBef>
              <a:spcAft>
                <a:spcPts val="0"/>
              </a:spcAft>
              <a:buNone/>
            </a:pPr>
            <a:r>
              <a:rPr lang="en-US" dirty="0"/>
              <a:t>I tell them not to worry about getting all twenty if it’s difficult. Everyone is different. Some folk want to keep writing past 20. For others, the first four of five come easy and then it gets hard. The point is not to get exactly 20, but to spend some time thinking about who you are and how you might express that to others.</a:t>
            </a:r>
            <a:endParaRPr dirty="0"/>
          </a:p>
        </p:txBody>
      </p:sp>
      <p:sp>
        <p:nvSpPr>
          <p:cNvPr id="139" name="Google Shape;139;p7: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5:notes"/>
          <p:cNvSpPr txBox="1">
            <a:spLocks noGrp="1"/>
          </p:cNvSpPr>
          <p:nvPr>
            <p:ph type="body" idx="1"/>
          </p:nvPr>
        </p:nvSpPr>
        <p:spPr>
          <a:xfrm>
            <a:off x="701040" y="4473892"/>
            <a:ext cx="5608320" cy="3660458"/>
          </a:xfrm>
          <a:prstGeom prst="rect">
            <a:avLst/>
          </a:prstGeom>
        </p:spPr>
        <p:txBody>
          <a:bodyPr spcFirstLastPara="1" wrap="square" lIns="93175" tIns="46575" rIns="93175" bIns="46575" anchor="t" anchorCtr="0">
            <a:noAutofit/>
          </a:bodyPr>
          <a:lstStyle/>
          <a:p>
            <a:pPr marL="0" lvl="0" indent="0" algn="l" rtl="0">
              <a:spcBef>
                <a:spcPts val="0"/>
              </a:spcBef>
              <a:spcAft>
                <a:spcPts val="0"/>
              </a:spcAft>
              <a:buNone/>
            </a:pPr>
            <a:r>
              <a:rPr lang="en-US" dirty="0"/>
              <a:t>After their Twenty Statements experience, I explain a little more about my identity framework, Structural Symbolic Interactionist Theories of Identity.</a:t>
            </a:r>
            <a:endParaRPr dirty="0"/>
          </a:p>
        </p:txBody>
      </p:sp>
      <p:sp>
        <p:nvSpPr>
          <p:cNvPr id="118" name="Google Shape;118;p5: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5:notes"/>
          <p:cNvSpPr txBox="1">
            <a:spLocks noGrp="1"/>
          </p:cNvSpPr>
          <p:nvPr>
            <p:ph type="body" idx="1"/>
          </p:nvPr>
        </p:nvSpPr>
        <p:spPr>
          <a:xfrm>
            <a:off x="701040" y="4473892"/>
            <a:ext cx="5608320" cy="3660458"/>
          </a:xfrm>
          <a:prstGeom prst="rect">
            <a:avLst/>
          </a:prstGeom>
        </p:spPr>
        <p:txBody>
          <a:bodyPr spcFirstLastPara="1" wrap="square" lIns="93175" tIns="46575" rIns="93175" bIns="46575" anchor="t" anchorCtr="0">
            <a:noAutofit/>
          </a:bodyPr>
          <a:lstStyle/>
          <a:p>
            <a:pPr marL="0" lvl="0" indent="0" algn="l" rtl="0">
              <a:spcBef>
                <a:spcPts val="0"/>
              </a:spcBef>
              <a:spcAft>
                <a:spcPts val="0"/>
              </a:spcAft>
              <a:buNone/>
            </a:pPr>
            <a:r>
              <a:rPr lang="en-US" dirty="0"/>
              <a:t>But that’s a mouthful, so I usually just call it Identity Theory.</a:t>
            </a:r>
            <a:endParaRPr dirty="0"/>
          </a:p>
        </p:txBody>
      </p:sp>
      <p:sp>
        <p:nvSpPr>
          <p:cNvPr id="118" name="Google Shape;118;p5: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277203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5:notes"/>
          <p:cNvSpPr txBox="1">
            <a:spLocks noGrp="1"/>
          </p:cNvSpPr>
          <p:nvPr>
            <p:ph type="body" idx="1"/>
          </p:nvPr>
        </p:nvSpPr>
        <p:spPr>
          <a:xfrm>
            <a:off x="701040" y="4473892"/>
            <a:ext cx="5608320" cy="3660458"/>
          </a:xfrm>
          <a:prstGeom prst="rect">
            <a:avLst/>
          </a:prstGeom>
        </p:spPr>
        <p:txBody>
          <a:bodyPr spcFirstLastPara="1" wrap="square" lIns="93175" tIns="46575" rIns="93175" bIns="46575" anchor="t" anchorCtr="0">
            <a:noAutofit/>
          </a:bodyPr>
          <a:lstStyle/>
          <a:p>
            <a:pPr marL="0" lvl="0" indent="0" algn="l" rtl="0">
              <a:spcBef>
                <a:spcPts val="0"/>
              </a:spcBef>
              <a:spcAft>
                <a:spcPts val="0"/>
              </a:spcAft>
              <a:buNone/>
            </a:pPr>
            <a:r>
              <a:rPr lang="en-US" dirty="0"/>
              <a:t>And I use Mario as my example.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 should check… Does anyone NOT know who Mario is? I think his public recognition numbers are in the 90s, so it seems safe.</a:t>
            </a:r>
          </a:p>
          <a:p>
            <a:pPr marL="0" lvl="0" indent="0" algn="l" rtl="0">
              <a:spcBef>
                <a:spcPts val="0"/>
              </a:spcBef>
              <a:spcAft>
                <a:spcPts val="0"/>
              </a:spcAft>
              <a:buNone/>
            </a:pPr>
            <a:endParaRPr lang="en-US"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Identity theory says that each of us has a sense of self that is comprised of many identities. We are born with no identity, but learn what these identities mean, and whether or not they apply to us, through society. </a:t>
            </a:r>
          </a:p>
        </p:txBody>
      </p:sp>
      <p:sp>
        <p:nvSpPr>
          <p:cNvPr id="118" name="Google Shape;118;p5: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75518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1524000" y="762000"/>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191919"/>
              </a:buClr>
              <a:buSzPts val="5400"/>
              <a:buFont typeface="Rockwell"/>
              <a:buNone/>
              <a:defRPr sz="5400" b="1" i="0">
                <a:solidFill>
                  <a:srgbClr val="191919"/>
                </a:solidFill>
                <a:latin typeface="Rockwell"/>
                <a:ea typeface="Rockwell"/>
                <a:cs typeface="Rockwell"/>
                <a:sym typeface="Rockwe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
          <p:cNvSpPr txBox="1">
            <a:spLocks noGrp="1"/>
          </p:cNvSpPr>
          <p:nvPr>
            <p:ph type="body" idx="1"/>
          </p:nvPr>
        </p:nvSpPr>
        <p:spPr>
          <a:xfrm>
            <a:off x="1524000" y="3429000"/>
            <a:ext cx="9144000" cy="381000"/>
          </a:xfrm>
          <a:prstGeom prst="rect">
            <a:avLst/>
          </a:prstGeom>
          <a:noFill/>
          <a:ln>
            <a:noFill/>
          </a:ln>
        </p:spPr>
        <p:txBody>
          <a:bodyPr spcFirstLastPara="1" wrap="square" lIns="91425" tIns="45700" rIns="91425" bIns="45700" anchor="t" anchorCtr="0">
            <a:normAutofit/>
          </a:bodyPr>
          <a:lstStyle>
            <a:lvl1pPr marL="457200" lvl="0" indent="-381000" algn="ctr">
              <a:lnSpc>
                <a:spcPct val="90000"/>
              </a:lnSpc>
              <a:spcBef>
                <a:spcPts val="1000"/>
              </a:spcBef>
              <a:spcAft>
                <a:spcPts val="0"/>
              </a:spcAft>
              <a:buSzPts val="2400"/>
              <a:buChar char="▪"/>
              <a:defRPr>
                <a:solidFill>
                  <a:srgbClr val="191919"/>
                </a:solidFill>
              </a:defRPr>
            </a:lvl1pPr>
            <a:lvl2pPr marL="914400" lvl="1" indent="-228600" algn="l">
              <a:lnSpc>
                <a:spcPct val="90000"/>
              </a:lnSpc>
              <a:spcBef>
                <a:spcPts val="500"/>
              </a:spcBef>
              <a:spcAft>
                <a:spcPts val="0"/>
              </a:spcAft>
              <a:buSzPts val="2400"/>
              <a:buNone/>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Title and Content" type="obj">
  <p:cSld name="OBJECT">
    <p:spTree>
      <p:nvGrpSpPr>
        <p:cNvPr id="1" name="Shape 45"/>
        <p:cNvGrpSpPr/>
        <p:nvPr/>
      </p:nvGrpSpPr>
      <p:grpSpPr>
        <a:xfrm>
          <a:off x="0" y="0"/>
          <a:ext cx="0" cy="0"/>
          <a:chOff x="0" y="0"/>
          <a:chExt cx="0" cy="0"/>
        </a:xfrm>
      </p:grpSpPr>
      <p:sp>
        <p:nvSpPr>
          <p:cNvPr id="46" name="Google Shape;46;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ontent">
  <p:cSld name="Title and Content">
    <p:bg>
      <p:bgPr>
        <a:blipFill>
          <a:blip r:embed="rId2">
            <a:alphaModFix/>
          </a:blip>
          <a:stretch>
            <a:fillRect/>
          </a:stretch>
        </a:blipFill>
        <a:effectLst/>
      </p:bgPr>
    </p:bg>
    <p:spTree>
      <p:nvGrpSpPr>
        <p:cNvPr id="1" name="Shape 57"/>
        <p:cNvGrpSpPr/>
        <p:nvPr/>
      </p:nvGrpSpPr>
      <p:grpSpPr>
        <a:xfrm>
          <a:off x="0" y="0"/>
          <a:ext cx="0" cy="0"/>
          <a:chOff x="0" y="0"/>
          <a:chExt cx="0" cy="0"/>
        </a:xfrm>
      </p:grpSpPr>
      <p:sp>
        <p:nvSpPr>
          <p:cNvPr id="58" name="Google Shape;58;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3600"/>
              <a:buFont typeface="Rockwell"/>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9" name="Google Shape;59;p13"/>
          <p:cNvSpPr txBox="1">
            <a:spLocks noGrp="1"/>
          </p:cNvSpPr>
          <p:nvPr>
            <p:ph type="body" idx="1"/>
          </p:nvPr>
        </p:nvSpPr>
        <p:spPr>
          <a:xfrm>
            <a:off x="832104" y="1837944"/>
            <a:ext cx="10524744" cy="4261104"/>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SzPts val="2400"/>
              <a:buFont typeface="Noto Sans Symbols"/>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p:cSld name="Title Slide">
    <p:bg>
      <p:bgPr>
        <a:blipFill>
          <a:blip r:embed="rId2">
            <a:alphaModFix/>
          </a:blip>
          <a:stretch>
            <a:fillRect/>
          </a:stretch>
        </a:blipFill>
        <a:effectLst/>
      </p:bgPr>
    </p:bg>
    <p:spTree>
      <p:nvGrpSpPr>
        <p:cNvPr id="1" name="Shape 60"/>
        <p:cNvGrpSpPr/>
        <p:nvPr/>
      </p:nvGrpSpPr>
      <p:grpSpPr>
        <a:xfrm>
          <a:off x="0" y="0"/>
          <a:ext cx="0" cy="0"/>
          <a:chOff x="0" y="0"/>
          <a:chExt cx="0" cy="0"/>
        </a:xfrm>
      </p:grpSpPr>
      <p:sp>
        <p:nvSpPr>
          <p:cNvPr id="61" name="Google Shape;61;p14"/>
          <p:cNvSpPr txBox="1">
            <a:spLocks noGrp="1"/>
          </p:cNvSpPr>
          <p:nvPr>
            <p:ph type="ctrTitle"/>
          </p:nvPr>
        </p:nvSpPr>
        <p:spPr>
          <a:xfrm>
            <a:off x="1524000" y="762000"/>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5400"/>
              <a:buFont typeface="Rockwell"/>
              <a:buNone/>
              <a:defRPr sz="5400" b="1" i="0">
                <a:solidFill>
                  <a:schemeClr val="lt1"/>
                </a:solidFill>
                <a:latin typeface="Rockwell"/>
                <a:ea typeface="Rockwell"/>
                <a:cs typeface="Rockwell"/>
                <a:sym typeface="Rockwe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2" name="Google Shape;62;p14"/>
          <p:cNvSpPr txBox="1">
            <a:spLocks noGrp="1"/>
          </p:cNvSpPr>
          <p:nvPr>
            <p:ph type="body" idx="1"/>
          </p:nvPr>
        </p:nvSpPr>
        <p:spPr>
          <a:xfrm>
            <a:off x="1524000" y="3429000"/>
            <a:ext cx="9144000" cy="381000"/>
          </a:xfrm>
          <a:prstGeom prst="rect">
            <a:avLst/>
          </a:prstGeom>
          <a:noFill/>
          <a:ln>
            <a:noFill/>
          </a:ln>
        </p:spPr>
        <p:txBody>
          <a:bodyPr spcFirstLastPara="1" wrap="square" lIns="91425" tIns="45700" rIns="91425" bIns="45700" anchor="t" anchorCtr="0">
            <a:normAutofit/>
          </a:bodyPr>
          <a:lstStyle>
            <a:lvl1pPr marL="457200" lvl="0" indent="-381000" algn="ctr">
              <a:lnSpc>
                <a:spcPct val="90000"/>
              </a:lnSpc>
              <a:spcBef>
                <a:spcPts val="1000"/>
              </a:spcBef>
              <a:spcAft>
                <a:spcPts val="0"/>
              </a:spcAft>
              <a:buSzPts val="2400"/>
              <a:buChar char="▪"/>
              <a:defRPr>
                <a:solidFill>
                  <a:schemeClr val="lt1"/>
                </a:solidFill>
              </a:defRPr>
            </a:lvl1pPr>
            <a:lvl2pPr marL="914400" lvl="1" indent="-228600" algn="l">
              <a:lnSpc>
                <a:spcPct val="90000"/>
              </a:lnSpc>
              <a:spcBef>
                <a:spcPts val="500"/>
              </a:spcBef>
              <a:spcAft>
                <a:spcPts val="0"/>
              </a:spcAft>
              <a:buSzPts val="2400"/>
              <a:buNone/>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ntent" type="twoObj">
  <p:cSld name="TWO_OBJECTS">
    <p:bg>
      <p:bgPr>
        <a:blipFill>
          <a:blip r:embed="rId2">
            <a:alphaModFix/>
          </a:blip>
          <a:stretch>
            <a:fillRect/>
          </a:stretch>
        </a:blipFill>
        <a:effectLst/>
      </p:bgPr>
    </p:bg>
    <p:spTree>
      <p:nvGrpSpPr>
        <p:cNvPr id="1" name="Shape 63"/>
        <p:cNvGrpSpPr/>
        <p:nvPr/>
      </p:nvGrpSpPr>
      <p:grpSpPr>
        <a:xfrm>
          <a:off x="0" y="0"/>
          <a:ext cx="0" cy="0"/>
          <a:chOff x="0" y="0"/>
          <a:chExt cx="0" cy="0"/>
        </a:xfrm>
      </p:grpSpPr>
      <p:sp>
        <p:nvSpPr>
          <p:cNvPr id="64" name="Google Shape;64;p15"/>
          <p:cNvSpPr txBox="1">
            <a:spLocks noGrp="1"/>
          </p:cNvSpPr>
          <p:nvPr>
            <p:ph type="title"/>
          </p:nvPr>
        </p:nvSpPr>
        <p:spPr>
          <a:xfrm>
            <a:off x="838200" y="29478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3600"/>
              <a:buFont typeface="Rockwell"/>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5" name="Google Shape;65;p15"/>
          <p:cNvSpPr txBox="1">
            <a:spLocks noGrp="1"/>
          </p:cNvSpPr>
          <p:nvPr>
            <p:ph type="body" idx="1"/>
          </p:nvPr>
        </p:nvSpPr>
        <p:spPr>
          <a:xfrm>
            <a:off x="838200" y="1755285"/>
            <a:ext cx="5181600" cy="435133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400"/>
              <a:buNone/>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6" name="Google Shape;66;p15"/>
          <p:cNvSpPr txBox="1">
            <a:spLocks noGrp="1"/>
          </p:cNvSpPr>
          <p:nvPr>
            <p:ph type="body" idx="2"/>
          </p:nvPr>
        </p:nvSpPr>
        <p:spPr>
          <a:xfrm>
            <a:off x="6172200" y="1755285"/>
            <a:ext cx="5181600" cy="3267236"/>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15"/>
          <p:cNvSpPr txBox="1">
            <a:spLocks noGrp="1"/>
          </p:cNvSpPr>
          <p:nvPr>
            <p:ph type="body" idx="3"/>
          </p:nvPr>
        </p:nvSpPr>
        <p:spPr>
          <a:xfrm>
            <a:off x="6172200" y="5235524"/>
            <a:ext cx="5181600" cy="87003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None/>
              <a:defRPr sz="1600" b="0" i="1">
                <a:latin typeface="Libre Franklin"/>
                <a:ea typeface="Libre Franklin"/>
                <a:cs typeface="Libre Franklin"/>
                <a:sym typeface="Libre Franklin"/>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blipFill>
          <a:blip r:embed="rId2">
            <a:alphaModFix/>
          </a:blip>
          <a:stretch>
            <a:fillRect/>
          </a:stretch>
        </a:blipFill>
        <a:effectLst/>
      </p:bgPr>
    </p:bg>
    <p:spTree>
      <p:nvGrpSpPr>
        <p:cNvPr id="1" name="Shape 68"/>
        <p:cNvGrpSpPr/>
        <p:nvPr/>
      </p:nvGrpSpPr>
      <p:grpSpPr>
        <a:xfrm>
          <a:off x="0" y="0"/>
          <a:ext cx="0" cy="0"/>
          <a:chOff x="0" y="0"/>
          <a:chExt cx="0" cy="0"/>
        </a:xfrm>
      </p:grpSpPr>
      <p:sp>
        <p:nvSpPr>
          <p:cNvPr id="69" name="Google Shape;69;p16"/>
          <p:cNvSpPr txBox="1">
            <a:spLocks noGrp="1"/>
          </p:cNvSpPr>
          <p:nvPr>
            <p:ph type="title"/>
          </p:nvPr>
        </p:nvSpPr>
        <p:spPr>
          <a:xfrm>
            <a:off x="841789" y="448727"/>
            <a:ext cx="10515600" cy="2852737"/>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5400"/>
              <a:buFont typeface="Rockwell"/>
              <a:buNone/>
              <a:defRPr sz="5400" b="1" i="0">
                <a:latin typeface="Rockwell"/>
                <a:ea typeface="Rockwell"/>
                <a:cs typeface="Rockwell"/>
                <a:sym typeface="Rockwe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6"/>
          <p:cNvSpPr txBox="1">
            <a:spLocks noGrp="1"/>
          </p:cNvSpPr>
          <p:nvPr>
            <p:ph type="body" idx="1"/>
          </p:nvPr>
        </p:nvSpPr>
        <p:spPr>
          <a:xfrm>
            <a:off x="841789" y="4022936"/>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400"/>
              <a:buNone/>
              <a:defRPr sz="2400">
                <a:solidFill>
                  <a:srgbClr val="8D8D8D"/>
                </a:solidFill>
              </a:defRPr>
            </a:lvl1pPr>
            <a:lvl2pPr marL="914400" lvl="1" indent="-228600" algn="l">
              <a:lnSpc>
                <a:spcPct val="90000"/>
              </a:lnSpc>
              <a:spcBef>
                <a:spcPts val="500"/>
              </a:spcBef>
              <a:spcAft>
                <a:spcPts val="0"/>
              </a:spcAft>
              <a:buSzPts val="2000"/>
              <a:buNone/>
              <a:defRPr sz="2000">
                <a:solidFill>
                  <a:srgbClr val="8D8D8D"/>
                </a:solidFill>
              </a:defRPr>
            </a:lvl2pPr>
            <a:lvl3pPr marL="1371600" lvl="2" indent="-228600" algn="l">
              <a:lnSpc>
                <a:spcPct val="90000"/>
              </a:lnSpc>
              <a:spcBef>
                <a:spcPts val="500"/>
              </a:spcBef>
              <a:spcAft>
                <a:spcPts val="0"/>
              </a:spcAft>
              <a:buSzPts val="1800"/>
              <a:buNone/>
              <a:defRPr sz="1800">
                <a:solidFill>
                  <a:srgbClr val="8D8D8D"/>
                </a:solidFill>
              </a:defRPr>
            </a:lvl3pPr>
            <a:lvl4pPr marL="1828800" lvl="3" indent="-228600" algn="l">
              <a:lnSpc>
                <a:spcPct val="90000"/>
              </a:lnSpc>
              <a:spcBef>
                <a:spcPts val="500"/>
              </a:spcBef>
              <a:spcAft>
                <a:spcPts val="0"/>
              </a:spcAft>
              <a:buSzPts val="1600"/>
              <a:buNone/>
              <a:defRPr sz="1600">
                <a:solidFill>
                  <a:srgbClr val="8D8D8D"/>
                </a:solidFill>
              </a:defRPr>
            </a:lvl4pPr>
            <a:lvl5pPr marL="2286000" lvl="4" indent="-228600" algn="l">
              <a:lnSpc>
                <a:spcPct val="90000"/>
              </a:lnSpc>
              <a:spcBef>
                <a:spcPts val="500"/>
              </a:spcBef>
              <a:spcAft>
                <a:spcPts val="0"/>
              </a:spcAft>
              <a:buSzPts val="1600"/>
              <a:buNone/>
              <a:defRPr sz="1600">
                <a:solidFill>
                  <a:srgbClr val="8D8D8D"/>
                </a:solidFill>
              </a:defRPr>
            </a:lvl5pPr>
            <a:lvl6pPr marL="2743200" lvl="5" indent="-228600" algn="l">
              <a:lnSpc>
                <a:spcPct val="90000"/>
              </a:lnSpc>
              <a:spcBef>
                <a:spcPts val="500"/>
              </a:spcBef>
              <a:spcAft>
                <a:spcPts val="0"/>
              </a:spcAft>
              <a:buClr>
                <a:srgbClr val="8D8D8D"/>
              </a:buClr>
              <a:buSzPts val="1600"/>
              <a:buNone/>
              <a:defRPr sz="1600">
                <a:solidFill>
                  <a:srgbClr val="8D8D8D"/>
                </a:solidFill>
              </a:defRPr>
            </a:lvl6pPr>
            <a:lvl7pPr marL="3200400" lvl="6" indent="-228600" algn="l">
              <a:lnSpc>
                <a:spcPct val="90000"/>
              </a:lnSpc>
              <a:spcBef>
                <a:spcPts val="500"/>
              </a:spcBef>
              <a:spcAft>
                <a:spcPts val="0"/>
              </a:spcAft>
              <a:buClr>
                <a:srgbClr val="8D8D8D"/>
              </a:buClr>
              <a:buSzPts val="1600"/>
              <a:buNone/>
              <a:defRPr sz="1600">
                <a:solidFill>
                  <a:srgbClr val="8D8D8D"/>
                </a:solidFill>
              </a:defRPr>
            </a:lvl7pPr>
            <a:lvl8pPr marL="3657600" lvl="7" indent="-228600" algn="l">
              <a:lnSpc>
                <a:spcPct val="90000"/>
              </a:lnSpc>
              <a:spcBef>
                <a:spcPts val="500"/>
              </a:spcBef>
              <a:spcAft>
                <a:spcPts val="0"/>
              </a:spcAft>
              <a:buClr>
                <a:srgbClr val="8D8D8D"/>
              </a:buClr>
              <a:buSzPts val="1600"/>
              <a:buNone/>
              <a:defRPr sz="1600">
                <a:solidFill>
                  <a:srgbClr val="8D8D8D"/>
                </a:solidFill>
              </a:defRPr>
            </a:lvl8pPr>
            <a:lvl9pPr marL="4114800" lvl="8" indent="-228600" algn="l">
              <a:lnSpc>
                <a:spcPct val="90000"/>
              </a:lnSpc>
              <a:spcBef>
                <a:spcPts val="500"/>
              </a:spcBef>
              <a:spcAft>
                <a:spcPts val="0"/>
              </a:spcAft>
              <a:buClr>
                <a:srgbClr val="8D8D8D"/>
              </a:buClr>
              <a:buSzPts val="1600"/>
              <a:buNone/>
              <a:defRPr sz="1600">
                <a:solidFill>
                  <a:srgbClr val="8D8D8D"/>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 with Image">
  <p:cSld name="Title Slide with Image">
    <p:bg>
      <p:bgPr>
        <a:blipFill>
          <a:blip r:embed="rId2">
            <a:alphaModFix/>
          </a:blip>
          <a:stretch>
            <a:fillRect/>
          </a:stretch>
        </a:blipFill>
        <a:effectLst/>
      </p:bgPr>
    </p:bg>
    <p:spTree>
      <p:nvGrpSpPr>
        <p:cNvPr id="1" name="Shape 71"/>
        <p:cNvGrpSpPr/>
        <p:nvPr/>
      </p:nvGrpSpPr>
      <p:grpSpPr>
        <a:xfrm>
          <a:off x="0" y="0"/>
          <a:ext cx="0" cy="0"/>
          <a:chOff x="0" y="0"/>
          <a:chExt cx="0" cy="0"/>
        </a:xfrm>
      </p:grpSpPr>
      <p:sp>
        <p:nvSpPr>
          <p:cNvPr id="72" name="Google Shape;72;p17"/>
          <p:cNvSpPr>
            <a:spLocks noGrp="1"/>
          </p:cNvSpPr>
          <p:nvPr>
            <p:ph type="pic" idx="2"/>
          </p:nvPr>
        </p:nvSpPr>
        <p:spPr>
          <a:xfrm>
            <a:off x="0" y="0"/>
            <a:ext cx="12192000" cy="6858000"/>
          </a:xfrm>
          <a:prstGeom prst="rect">
            <a:avLst/>
          </a:prstGeom>
          <a:noFill/>
          <a:ln>
            <a:noFill/>
          </a:ln>
        </p:spPr>
      </p:sp>
      <p:sp>
        <p:nvSpPr>
          <p:cNvPr id="73" name="Google Shape;73;p17"/>
          <p:cNvSpPr txBox="1">
            <a:spLocks noGrp="1"/>
          </p:cNvSpPr>
          <p:nvPr>
            <p:ph type="title"/>
          </p:nvPr>
        </p:nvSpPr>
        <p:spPr>
          <a:xfrm>
            <a:off x="6172200" y="365125"/>
            <a:ext cx="5183188" cy="2682875"/>
          </a:xfrm>
          <a:prstGeom prst="rect">
            <a:avLst/>
          </a:prstGeom>
          <a:noFill/>
          <a:ln>
            <a:noFill/>
          </a:ln>
        </p:spPr>
        <p:txBody>
          <a:bodyPr spcFirstLastPara="1" wrap="square" lIns="91425" tIns="45700" rIns="91425" bIns="45700" anchor="b" anchorCtr="1">
            <a:normAutofit/>
          </a:bodyPr>
          <a:lstStyle>
            <a:lvl1pPr lvl="0" algn="l">
              <a:lnSpc>
                <a:spcPct val="90000"/>
              </a:lnSpc>
              <a:spcBef>
                <a:spcPts val="0"/>
              </a:spcBef>
              <a:spcAft>
                <a:spcPts val="0"/>
              </a:spcAft>
              <a:buClr>
                <a:schemeClr val="lt1"/>
              </a:buClr>
              <a:buSzPts val="3600"/>
              <a:buFont typeface="Rockwell"/>
              <a:buNone/>
              <a:defRPr sz="3600" b="1" i="0">
                <a:solidFill>
                  <a:schemeClr val="lt1"/>
                </a:solidFill>
                <a:latin typeface="Rockwell"/>
                <a:ea typeface="Rockwell"/>
                <a:cs typeface="Rockwell"/>
                <a:sym typeface="Rockwe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7"/>
          <p:cNvSpPr txBox="1">
            <a:spLocks noGrp="1"/>
          </p:cNvSpPr>
          <p:nvPr>
            <p:ph type="body" idx="1"/>
          </p:nvPr>
        </p:nvSpPr>
        <p:spPr>
          <a:xfrm>
            <a:off x="6172200" y="3200400"/>
            <a:ext cx="5183188" cy="519112"/>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000"/>
              </a:spcBef>
              <a:spcAft>
                <a:spcPts val="0"/>
              </a:spcAft>
              <a:buSzPts val="2400"/>
              <a:buNone/>
              <a:defRPr sz="2400" b="1">
                <a:solidFill>
                  <a:schemeClr val="lt1"/>
                </a:solidFill>
              </a:defRPr>
            </a:lvl1pPr>
            <a:lvl2pPr marL="914400" lvl="1" indent="-228600" algn="l">
              <a:lnSpc>
                <a:spcPct val="90000"/>
              </a:lnSpc>
              <a:spcBef>
                <a:spcPts val="500"/>
              </a:spcBef>
              <a:spcAft>
                <a:spcPts val="0"/>
              </a:spcAft>
              <a:buSzPts val="2000"/>
              <a:buNone/>
              <a:defRPr sz="2000" b="1"/>
            </a:lvl2pPr>
            <a:lvl3pPr marL="1371600" lvl="2" indent="-228600" algn="l">
              <a:lnSpc>
                <a:spcPct val="90000"/>
              </a:lnSpc>
              <a:spcBef>
                <a:spcPts val="500"/>
              </a:spcBef>
              <a:spcAft>
                <a:spcPts val="0"/>
              </a:spcAft>
              <a:buSzPts val="1800"/>
              <a:buNone/>
              <a:defRPr sz="1800" b="1"/>
            </a:lvl3pPr>
            <a:lvl4pPr marL="1828800" lvl="3" indent="-228600" algn="l">
              <a:lnSpc>
                <a:spcPct val="90000"/>
              </a:lnSpc>
              <a:spcBef>
                <a:spcPts val="500"/>
              </a:spcBef>
              <a:spcAft>
                <a:spcPts val="0"/>
              </a:spcAft>
              <a:buSzPts val="1600"/>
              <a:buNone/>
              <a:defRPr sz="1600" b="1"/>
            </a:lvl4pPr>
            <a:lvl5pPr marL="2286000" lvl="4" indent="-228600" algn="l">
              <a:lnSpc>
                <a:spcPct val="9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5" name="Google Shape;75;p17"/>
          <p:cNvSpPr txBox="1">
            <a:spLocks noGrp="1"/>
          </p:cNvSpPr>
          <p:nvPr>
            <p:ph type="body" idx="3"/>
          </p:nvPr>
        </p:nvSpPr>
        <p:spPr>
          <a:xfrm>
            <a:off x="6172200" y="3886200"/>
            <a:ext cx="5181600" cy="2590800"/>
          </a:xfrm>
          <a:prstGeom prst="rect">
            <a:avLst/>
          </a:prstGeom>
          <a:noFill/>
          <a:ln>
            <a:noFill/>
          </a:ln>
        </p:spPr>
        <p:txBody>
          <a:bodyPr spcFirstLastPara="1" wrap="square" lIns="91425" tIns="45700" rIns="91425" bIns="45700" anchor="t" anchorCtr="0">
            <a:normAutofit/>
          </a:bodyPr>
          <a:lstStyle>
            <a:lvl1pPr marL="457200" marR="0" lvl="0" indent="-228600" algn="l">
              <a:lnSpc>
                <a:spcPct val="90000"/>
              </a:lnSpc>
              <a:spcBef>
                <a:spcPts val="1000"/>
              </a:spcBef>
              <a:spcAft>
                <a:spcPts val="0"/>
              </a:spcAft>
              <a:buClr>
                <a:srgbClr val="372F7A"/>
              </a:buClr>
              <a:buSzPts val="2000"/>
              <a:buFont typeface="Noto Sans Symbols"/>
              <a:buNone/>
              <a:defRPr sz="2000">
                <a:solidFill>
                  <a:schemeClr val="lt1"/>
                </a:solidFill>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type="blank">
  <p:cSld name="BLANK">
    <p:bg>
      <p:bgPr>
        <a:blipFill>
          <a:blip r:embed="rId2">
            <a:alphaModFix/>
          </a:blip>
          <a:stretch>
            <a:fillRect/>
          </a:stretch>
        </a:blipFill>
        <a:effectLst/>
      </p:bgPr>
    </p:bg>
    <p:spTree>
      <p:nvGrpSpPr>
        <p:cNvPr id="1" name="Shape 76"/>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bg>
      <p:bgPr>
        <a:blipFill>
          <a:blip r:embed="rId2">
            <a:alphaModFix/>
          </a:blip>
          <a:stretch>
            <a:fillRect/>
          </a:stretch>
        </a:blipFill>
        <a:effectLst/>
      </p:bgPr>
    </p:bg>
    <p:spTree>
      <p:nvGrpSpPr>
        <p:cNvPr id="1" name="Shape 77"/>
        <p:cNvGrpSpPr/>
        <p:nvPr/>
      </p:nvGrpSpPr>
      <p:grpSpPr>
        <a:xfrm>
          <a:off x="0" y="0"/>
          <a:ext cx="0" cy="0"/>
          <a:chOff x="0" y="0"/>
          <a:chExt cx="0" cy="0"/>
        </a:xfrm>
      </p:grpSpPr>
      <p:sp>
        <p:nvSpPr>
          <p:cNvPr id="78" name="Google Shape;78;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Rockwel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1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SzPts val="3200"/>
              <a:buChar char="▪"/>
              <a:defRPr sz="3200"/>
            </a:lvl1pPr>
            <a:lvl2pPr marL="914400" lvl="1" indent="-406400" algn="l">
              <a:lnSpc>
                <a:spcPct val="90000"/>
              </a:lnSpc>
              <a:spcBef>
                <a:spcPts val="500"/>
              </a:spcBef>
              <a:spcAft>
                <a:spcPts val="0"/>
              </a:spcAft>
              <a:buSzPts val="2800"/>
              <a:buChar char="▪"/>
              <a:defRPr sz="2800"/>
            </a:lvl2pPr>
            <a:lvl3pPr marL="1371600" lvl="2" indent="-381000" algn="l">
              <a:lnSpc>
                <a:spcPct val="90000"/>
              </a:lnSpc>
              <a:spcBef>
                <a:spcPts val="500"/>
              </a:spcBef>
              <a:spcAft>
                <a:spcPts val="0"/>
              </a:spcAft>
              <a:buSzPts val="2400"/>
              <a:buChar char="▪"/>
              <a:defRPr sz="2400"/>
            </a:lvl3pPr>
            <a:lvl4pPr marL="1828800" lvl="3" indent="-355600" algn="l">
              <a:lnSpc>
                <a:spcPct val="90000"/>
              </a:lnSpc>
              <a:spcBef>
                <a:spcPts val="500"/>
              </a:spcBef>
              <a:spcAft>
                <a:spcPts val="0"/>
              </a:spcAft>
              <a:buSzPts val="2000"/>
              <a:buChar char="▪"/>
              <a:defRPr sz="2000"/>
            </a:lvl4pPr>
            <a:lvl5pPr marL="2286000" lvl="4" indent="-355600" algn="l">
              <a:lnSpc>
                <a:spcPct val="90000"/>
              </a:lnSpc>
              <a:spcBef>
                <a:spcPts val="500"/>
              </a:spcBef>
              <a:spcAft>
                <a:spcPts val="0"/>
              </a:spcAft>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80" name="Google Shape;80;p1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None/>
              <a:defRPr sz="1600"/>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bg>
      <p:bgPr>
        <a:blipFill>
          <a:blip r:embed="rId2">
            <a:alphaModFix/>
          </a:blip>
          <a:stretch>
            <a:fillRect/>
          </a:stretch>
        </a:blipFill>
        <a:effectLst/>
      </p:bgPr>
    </p:bg>
    <p:spTree>
      <p:nvGrpSpPr>
        <p:cNvPr id="1" name="Shape 81"/>
        <p:cNvGrpSpPr/>
        <p:nvPr/>
      </p:nvGrpSpPr>
      <p:grpSpPr>
        <a:xfrm>
          <a:off x="0" y="0"/>
          <a:ext cx="0" cy="0"/>
          <a:chOff x="0" y="0"/>
          <a:chExt cx="0" cy="0"/>
        </a:xfrm>
      </p:grpSpPr>
      <p:sp>
        <p:nvSpPr>
          <p:cNvPr id="82" name="Google Shape;82;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20"/>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bg>
      <p:bgPr>
        <a:blipFill>
          <a:blip r:embed="rId2">
            <a:alphaModFix/>
          </a:blip>
          <a:stretch>
            <a:fillRect/>
          </a:stretch>
        </a:blipFill>
        <a:effectLst/>
      </p:bgPr>
    </p:bg>
    <p:spTree>
      <p:nvGrpSpPr>
        <p:cNvPr id="1" name="Shape 84"/>
        <p:cNvGrpSpPr/>
        <p:nvPr/>
      </p:nvGrpSpPr>
      <p:grpSpPr>
        <a:xfrm>
          <a:off x="0" y="0"/>
          <a:ext cx="0" cy="0"/>
          <a:chOff x="0" y="0"/>
          <a:chExt cx="0" cy="0"/>
        </a:xfrm>
      </p:grpSpPr>
      <p:sp>
        <p:nvSpPr>
          <p:cNvPr id="85" name="Google Shape;85;p21"/>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6" name="Google Shape;86;p21"/>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 Content" type="twoObj">
  <p:cSld name="TWO_OBJECTS">
    <p:bg>
      <p:bgPr>
        <a:blipFill>
          <a:blip r:embed="rId2">
            <a:alphaModFix/>
          </a:blip>
          <a:stretch>
            <a:fillRect/>
          </a:stretch>
        </a:blipFill>
        <a:effectLst/>
      </p:bgPr>
    </p:bg>
    <p:spTree>
      <p:nvGrpSpPr>
        <p:cNvPr id="1" name="Shape 18"/>
        <p:cNvGrpSpPr/>
        <p:nvPr/>
      </p:nvGrpSpPr>
      <p:grpSpPr>
        <a:xfrm>
          <a:off x="0" y="0"/>
          <a:ext cx="0" cy="0"/>
          <a:chOff x="0" y="0"/>
          <a:chExt cx="0" cy="0"/>
        </a:xfrm>
      </p:grpSpPr>
      <p:sp>
        <p:nvSpPr>
          <p:cNvPr id="19" name="Google Shape;19;p3"/>
          <p:cNvSpPr txBox="1">
            <a:spLocks noGrp="1"/>
          </p:cNvSpPr>
          <p:nvPr>
            <p:ph type="title"/>
          </p:nvPr>
        </p:nvSpPr>
        <p:spPr>
          <a:xfrm>
            <a:off x="838200" y="29478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3600"/>
              <a:buFont typeface="Rockwell"/>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3"/>
          <p:cNvSpPr txBox="1">
            <a:spLocks noGrp="1"/>
          </p:cNvSpPr>
          <p:nvPr>
            <p:ph type="body" idx="1"/>
          </p:nvPr>
        </p:nvSpPr>
        <p:spPr>
          <a:xfrm>
            <a:off x="838200" y="1755285"/>
            <a:ext cx="5181600" cy="435133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400"/>
              <a:buNone/>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 name="Google Shape;21;p3"/>
          <p:cNvSpPr txBox="1">
            <a:spLocks noGrp="1"/>
          </p:cNvSpPr>
          <p:nvPr>
            <p:ph type="body" idx="2"/>
          </p:nvPr>
        </p:nvSpPr>
        <p:spPr>
          <a:xfrm>
            <a:off x="6172200" y="1755285"/>
            <a:ext cx="5181600" cy="3267236"/>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 name="Google Shape;22;p3"/>
          <p:cNvSpPr txBox="1">
            <a:spLocks noGrp="1"/>
          </p:cNvSpPr>
          <p:nvPr>
            <p:ph type="body" idx="3"/>
          </p:nvPr>
        </p:nvSpPr>
        <p:spPr>
          <a:xfrm>
            <a:off x="6172200" y="5235524"/>
            <a:ext cx="5181600" cy="87003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None/>
              <a:defRPr sz="1600" b="0" i="1">
                <a:latin typeface="Libre Franklin"/>
                <a:ea typeface="Libre Franklin"/>
                <a:cs typeface="Libre Franklin"/>
                <a:sym typeface="Libre Franklin"/>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blipFill>
          <a:blip r:embed="rId2">
            <a:alphaModFix/>
          </a:blip>
          <a:stretch>
            <a:fillRect/>
          </a:stretch>
        </a:blipFill>
        <a:effectLst/>
      </p:bgPr>
    </p:bg>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841789" y="448727"/>
            <a:ext cx="10515600" cy="2852737"/>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5400"/>
              <a:buFont typeface="Rockwell"/>
              <a:buNone/>
              <a:defRPr sz="5400" b="1" i="0">
                <a:latin typeface="Rockwell"/>
                <a:ea typeface="Rockwell"/>
                <a:cs typeface="Rockwell"/>
                <a:sym typeface="Rockwe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4"/>
          <p:cNvSpPr txBox="1">
            <a:spLocks noGrp="1"/>
          </p:cNvSpPr>
          <p:nvPr>
            <p:ph type="body" idx="1"/>
          </p:nvPr>
        </p:nvSpPr>
        <p:spPr>
          <a:xfrm>
            <a:off x="841789" y="4022936"/>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400"/>
              <a:buNone/>
              <a:defRPr sz="2400">
                <a:solidFill>
                  <a:srgbClr val="8D8D8D"/>
                </a:solidFill>
              </a:defRPr>
            </a:lvl1pPr>
            <a:lvl2pPr marL="914400" lvl="1" indent="-228600" algn="l">
              <a:lnSpc>
                <a:spcPct val="90000"/>
              </a:lnSpc>
              <a:spcBef>
                <a:spcPts val="500"/>
              </a:spcBef>
              <a:spcAft>
                <a:spcPts val="0"/>
              </a:spcAft>
              <a:buSzPts val="2000"/>
              <a:buNone/>
              <a:defRPr sz="2000">
                <a:solidFill>
                  <a:srgbClr val="8D8D8D"/>
                </a:solidFill>
              </a:defRPr>
            </a:lvl2pPr>
            <a:lvl3pPr marL="1371600" lvl="2" indent="-228600" algn="l">
              <a:lnSpc>
                <a:spcPct val="90000"/>
              </a:lnSpc>
              <a:spcBef>
                <a:spcPts val="500"/>
              </a:spcBef>
              <a:spcAft>
                <a:spcPts val="0"/>
              </a:spcAft>
              <a:buSzPts val="1800"/>
              <a:buNone/>
              <a:defRPr sz="1800">
                <a:solidFill>
                  <a:srgbClr val="8D8D8D"/>
                </a:solidFill>
              </a:defRPr>
            </a:lvl3pPr>
            <a:lvl4pPr marL="1828800" lvl="3" indent="-228600" algn="l">
              <a:lnSpc>
                <a:spcPct val="90000"/>
              </a:lnSpc>
              <a:spcBef>
                <a:spcPts val="500"/>
              </a:spcBef>
              <a:spcAft>
                <a:spcPts val="0"/>
              </a:spcAft>
              <a:buSzPts val="1600"/>
              <a:buNone/>
              <a:defRPr sz="1600">
                <a:solidFill>
                  <a:srgbClr val="8D8D8D"/>
                </a:solidFill>
              </a:defRPr>
            </a:lvl4pPr>
            <a:lvl5pPr marL="2286000" lvl="4" indent="-228600" algn="l">
              <a:lnSpc>
                <a:spcPct val="90000"/>
              </a:lnSpc>
              <a:spcBef>
                <a:spcPts val="500"/>
              </a:spcBef>
              <a:spcAft>
                <a:spcPts val="0"/>
              </a:spcAft>
              <a:buSzPts val="1600"/>
              <a:buNone/>
              <a:defRPr sz="1600">
                <a:solidFill>
                  <a:srgbClr val="8D8D8D"/>
                </a:solidFill>
              </a:defRPr>
            </a:lvl5pPr>
            <a:lvl6pPr marL="2743200" lvl="5" indent="-228600" algn="l">
              <a:lnSpc>
                <a:spcPct val="90000"/>
              </a:lnSpc>
              <a:spcBef>
                <a:spcPts val="500"/>
              </a:spcBef>
              <a:spcAft>
                <a:spcPts val="0"/>
              </a:spcAft>
              <a:buClr>
                <a:srgbClr val="8D8D8D"/>
              </a:buClr>
              <a:buSzPts val="1600"/>
              <a:buNone/>
              <a:defRPr sz="1600">
                <a:solidFill>
                  <a:srgbClr val="8D8D8D"/>
                </a:solidFill>
              </a:defRPr>
            </a:lvl6pPr>
            <a:lvl7pPr marL="3200400" lvl="6" indent="-228600" algn="l">
              <a:lnSpc>
                <a:spcPct val="90000"/>
              </a:lnSpc>
              <a:spcBef>
                <a:spcPts val="500"/>
              </a:spcBef>
              <a:spcAft>
                <a:spcPts val="0"/>
              </a:spcAft>
              <a:buClr>
                <a:srgbClr val="8D8D8D"/>
              </a:buClr>
              <a:buSzPts val="1600"/>
              <a:buNone/>
              <a:defRPr sz="1600">
                <a:solidFill>
                  <a:srgbClr val="8D8D8D"/>
                </a:solidFill>
              </a:defRPr>
            </a:lvl7pPr>
            <a:lvl8pPr marL="3657600" lvl="7" indent="-228600" algn="l">
              <a:lnSpc>
                <a:spcPct val="90000"/>
              </a:lnSpc>
              <a:spcBef>
                <a:spcPts val="500"/>
              </a:spcBef>
              <a:spcAft>
                <a:spcPts val="0"/>
              </a:spcAft>
              <a:buClr>
                <a:srgbClr val="8D8D8D"/>
              </a:buClr>
              <a:buSzPts val="1600"/>
              <a:buNone/>
              <a:defRPr sz="1600">
                <a:solidFill>
                  <a:srgbClr val="8D8D8D"/>
                </a:solidFill>
              </a:defRPr>
            </a:lvl8pPr>
            <a:lvl9pPr marL="4114800" lvl="8" indent="-228600" algn="l">
              <a:lnSpc>
                <a:spcPct val="90000"/>
              </a:lnSpc>
              <a:spcBef>
                <a:spcPts val="500"/>
              </a:spcBef>
              <a:spcAft>
                <a:spcPts val="0"/>
              </a:spcAft>
              <a:buClr>
                <a:srgbClr val="8D8D8D"/>
              </a:buClr>
              <a:buSzPts val="1600"/>
              <a:buNone/>
              <a:defRPr sz="1600">
                <a:solidFill>
                  <a:srgbClr val="8D8D8D"/>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p:cSld name="Title and Content">
    <p:bg>
      <p:bgPr>
        <a:blipFill>
          <a:blip r:embed="rId2">
            <a:alphaModFix/>
          </a:blip>
          <a:stretch>
            <a:fillRect/>
          </a:stretch>
        </a:blipFill>
        <a:effectLst/>
      </p:bgPr>
    </p:bg>
    <p:spTree>
      <p:nvGrpSpPr>
        <p:cNvPr id="1" name="Shape 26"/>
        <p:cNvGrpSpPr/>
        <p:nvPr/>
      </p:nvGrpSpPr>
      <p:grpSpPr>
        <a:xfrm>
          <a:off x="0" y="0"/>
          <a:ext cx="0" cy="0"/>
          <a:chOff x="0" y="0"/>
          <a:chExt cx="0" cy="0"/>
        </a:xfrm>
      </p:grpSpPr>
      <p:sp>
        <p:nvSpPr>
          <p:cNvPr id="27" name="Google Shape;27;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3600"/>
              <a:buFont typeface="Rockwell"/>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 name="Google Shape;28;p5"/>
          <p:cNvSpPr txBox="1">
            <a:spLocks noGrp="1"/>
          </p:cNvSpPr>
          <p:nvPr>
            <p:ph type="body" idx="1"/>
          </p:nvPr>
        </p:nvSpPr>
        <p:spPr>
          <a:xfrm>
            <a:off x="832104" y="1837944"/>
            <a:ext cx="10524744" cy="4261104"/>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SzPts val="2400"/>
              <a:buFont typeface="Noto Sans Symbols"/>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with Image">
  <p:cSld name="Title Slide with Image">
    <p:bg>
      <p:bgPr>
        <a:blipFill>
          <a:blip r:embed="rId2">
            <a:alphaModFix/>
          </a:blip>
          <a:stretch>
            <a:fillRect/>
          </a:stretch>
        </a:blipFill>
        <a:effectLst/>
      </p:bgPr>
    </p:bg>
    <p:spTree>
      <p:nvGrpSpPr>
        <p:cNvPr id="1" name="Shape 29"/>
        <p:cNvGrpSpPr/>
        <p:nvPr/>
      </p:nvGrpSpPr>
      <p:grpSpPr>
        <a:xfrm>
          <a:off x="0" y="0"/>
          <a:ext cx="0" cy="0"/>
          <a:chOff x="0" y="0"/>
          <a:chExt cx="0" cy="0"/>
        </a:xfrm>
      </p:grpSpPr>
      <p:sp>
        <p:nvSpPr>
          <p:cNvPr id="30" name="Google Shape;30;p6"/>
          <p:cNvSpPr>
            <a:spLocks noGrp="1"/>
          </p:cNvSpPr>
          <p:nvPr>
            <p:ph type="pic" idx="2"/>
          </p:nvPr>
        </p:nvSpPr>
        <p:spPr>
          <a:xfrm>
            <a:off x="0" y="0"/>
            <a:ext cx="12192000" cy="6858000"/>
          </a:xfrm>
          <a:prstGeom prst="rect">
            <a:avLst/>
          </a:prstGeom>
          <a:noFill/>
          <a:ln>
            <a:noFill/>
          </a:ln>
        </p:spPr>
      </p:sp>
      <p:sp>
        <p:nvSpPr>
          <p:cNvPr id="31" name="Google Shape;31;p6"/>
          <p:cNvSpPr txBox="1">
            <a:spLocks noGrp="1"/>
          </p:cNvSpPr>
          <p:nvPr>
            <p:ph type="title"/>
          </p:nvPr>
        </p:nvSpPr>
        <p:spPr>
          <a:xfrm>
            <a:off x="6172200" y="365125"/>
            <a:ext cx="5183188" cy="2682875"/>
          </a:xfrm>
          <a:prstGeom prst="rect">
            <a:avLst/>
          </a:prstGeom>
          <a:noFill/>
          <a:ln>
            <a:noFill/>
          </a:ln>
        </p:spPr>
        <p:txBody>
          <a:bodyPr spcFirstLastPara="1" wrap="square" lIns="91425" tIns="45700" rIns="91425" bIns="45700" anchor="b" anchorCtr="1">
            <a:normAutofit/>
          </a:bodyPr>
          <a:lstStyle>
            <a:lvl1pPr lvl="0" algn="l">
              <a:lnSpc>
                <a:spcPct val="90000"/>
              </a:lnSpc>
              <a:spcBef>
                <a:spcPts val="0"/>
              </a:spcBef>
              <a:spcAft>
                <a:spcPts val="0"/>
              </a:spcAft>
              <a:buClr>
                <a:schemeClr val="lt1"/>
              </a:buClr>
              <a:buSzPts val="3600"/>
              <a:buFont typeface="Rockwell"/>
              <a:buNone/>
              <a:defRPr sz="3600" b="1" i="0">
                <a:solidFill>
                  <a:schemeClr val="lt1"/>
                </a:solidFill>
                <a:latin typeface="Rockwell"/>
                <a:ea typeface="Rockwell"/>
                <a:cs typeface="Rockwell"/>
                <a:sym typeface="Rockwe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6"/>
          <p:cNvSpPr txBox="1">
            <a:spLocks noGrp="1"/>
          </p:cNvSpPr>
          <p:nvPr>
            <p:ph type="body" idx="1"/>
          </p:nvPr>
        </p:nvSpPr>
        <p:spPr>
          <a:xfrm>
            <a:off x="6172200" y="3200400"/>
            <a:ext cx="5183188" cy="519112"/>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000"/>
              </a:spcBef>
              <a:spcAft>
                <a:spcPts val="0"/>
              </a:spcAft>
              <a:buSzPts val="2400"/>
              <a:buNone/>
              <a:defRPr sz="2400" b="1">
                <a:solidFill>
                  <a:schemeClr val="lt1"/>
                </a:solidFill>
              </a:defRPr>
            </a:lvl1pPr>
            <a:lvl2pPr marL="914400" lvl="1" indent="-228600" algn="l">
              <a:lnSpc>
                <a:spcPct val="90000"/>
              </a:lnSpc>
              <a:spcBef>
                <a:spcPts val="500"/>
              </a:spcBef>
              <a:spcAft>
                <a:spcPts val="0"/>
              </a:spcAft>
              <a:buSzPts val="2000"/>
              <a:buNone/>
              <a:defRPr sz="2000" b="1"/>
            </a:lvl2pPr>
            <a:lvl3pPr marL="1371600" lvl="2" indent="-228600" algn="l">
              <a:lnSpc>
                <a:spcPct val="90000"/>
              </a:lnSpc>
              <a:spcBef>
                <a:spcPts val="500"/>
              </a:spcBef>
              <a:spcAft>
                <a:spcPts val="0"/>
              </a:spcAft>
              <a:buSzPts val="1800"/>
              <a:buNone/>
              <a:defRPr sz="1800" b="1"/>
            </a:lvl3pPr>
            <a:lvl4pPr marL="1828800" lvl="3" indent="-228600" algn="l">
              <a:lnSpc>
                <a:spcPct val="90000"/>
              </a:lnSpc>
              <a:spcBef>
                <a:spcPts val="500"/>
              </a:spcBef>
              <a:spcAft>
                <a:spcPts val="0"/>
              </a:spcAft>
              <a:buSzPts val="1600"/>
              <a:buNone/>
              <a:defRPr sz="1600" b="1"/>
            </a:lvl4pPr>
            <a:lvl5pPr marL="2286000" lvl="4" indent="-228600" algn="l">
              <a:lnSpc>
                <a:spcPct val="9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3" name="Google Shape;33;p6"/>
          <p:cNvSpPr txBox="1">
            <a:spLocks noGrp="1"/>
          </p:cNvSpPr>
          <p:nvPr>
            <p:ph type="body" idx="3"/>
          </p:nvPr>
        </p:nvSpPr>
        <p:spPr>
          <a:xfrm>
            <a:off x="6172200" y="3886200"/>
            <a:ext cx="5181600" cy="2590800"/>
          </a:xfrm>
          <a:prstGeom prst="rect">
            <a:avLst/>
          </a:prstGeom>
          <a:noFill/>
          <a:ln>
            <a:noFill/>
          </a:ln>
        </p:spPr>
        <p:txBody>
          <a:bodyPr spcFirstLastPara="1" wrap="square" lIns="91425" tIns="45700" rIns="91425" bIns="45700" anchor="t" anchorCtr="0">
            <a:normAutofit/>
          </a:bodyPr>
          <a:lstStyle>
            <a:lvl1pPr marL="457200" marR="0" lvl="0" indent="-228600" algn="l">
              <a:lnSpc>
                <a:spcPct val="90000"/>
              </a:lnSpc>
              <a:spcBef>
                <a:spcPts val="1000"/>
              </a:spcBef>
              <a:spcAft>
                <a:spcPts val="0"/>
              </a:spcAft>
              <a:buClr>
                <a:srgbClr val="372F7A"/>
              </a:buClr>
              <a:buSzPts val="2000"/>
              <a:buFont typeface="Noto Sans Symbols"/>
              <a:buNone/>
              <a:defRPr sz="2000">
                <a:solidFill>
                  <a:schemeClr val="lt1"/>
                </a:solidFill>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blipFill>
          <a:blip r:embed="rId2">
            <a:alphaModFix/>
          </a:blip>
          <a:stretch>
            <a:fillRect/>
          </a:stretch>
        </a:blipFill>
        <a:effectLst/>
      </p:bgPr>
    </p:bg>
    <p:spTree>
      <p:nvGrpSpPr>
        <p:cNvPr id="1" name="Shape 34"/>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bg>
      <p:bgPr>
        <a:blipFill>
          <a:blip r:embed="rId2">
            <a:alphaModFix/>
          </a:blip>
          <a:stretch>
            <a:fillRect/>
          </a:stretch>
        </a:blipFill>
        <a:effectLst/>
      </p:bgPr>
    </p:bg>
    <p:spTree>
      <p:nvGrpSpPr>
        <p:cNvPr id="1" name="Shape 35"/>
        <p:cNvGrpSpPr/>
        <p:nvPr/>
      </p:nvGrpSpPr>
      <p:grpSpPr>
        <a:xfrm>
          <a:off x="0" y="0"/>
          <a:ext cx="0" cy="0"/>
          <a:chOff x="0" y="0"/>
          <a:chExt cx="0" cy="0"/>
        </a:xfrm>
      </p:grpSpPr>
      <p:sp>
        <p:nvSpPr>
          <p:cNvPr id="36" name="Google Shape;36;p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Rockwel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SzPts val="3200"/>
              <a:buChar char="▪"/>
              <a:defRPr sz="3200"/>
            </a:lvl1pPr>
            <a:lvl2pPr marL="914400" lvl="1" indent="-406400" algn="l">
              <a:lnSpc>
                <a:spcPct val="90000"/>
              </a:lnSpc>
              <a:spcBef>
                <a:spcPts val="500"/>
              </a:spcBef>
              <a:spcAft>
                <a:spcPts val="0"/>
              </a:spcAft>
              <a:buSzPts val="2800"/>
              <a:buChar char="▪"/>
              <a:defRPr sz="2800"/>
            </a:lvl2pPr>
            <a:lvl3pPr marL="1371600" lvl="2" indent="-381000" algn="l">
              <a:lnSpc>
                <a:spcPct val="90000"/>
              </a:lnSpc>
              <a:spcBef>
                <a:spcPts val="500"/>
              </a:spcBef>
              <a:spcAft>
                <a:spcPts val="0"/>
              </a:spcAft>
              <a:buSzPts val="2400"/>
              <a:buChar char="▪"/>
              <a:defRPr sz="2400"/>
            </a:lvl3pPr>
            <a:lvl4pPr marL="1828800" lvl="3" indent="-355600" algn="l">
              <a:lnSpc>
                <a:spcPct val="90000"/>
              </a:lnSpc>
              <a:spcBef>
                <a:spcPts val="500"/>
              </a:spcBef>
              <a:spcAft>
                <a:spcPts val="0"/>
              </a:spcAft>
              <a:buSzPts val="2000"/>
              <a:buChar char="▪"/>
              <a:defRPr sz="2000"/>
            </a:lvl4pPr>
            <a:lvl5pPr marL="2286000" lvl="4" indent="-355600" algn="l">
              <a:lnSpc>
                <a:spcPct val="90000"/>
              </a:lnSpc>
              <a:spcBef>
                <a:spcPts val="500"/>
              </a:spcBef>
              <a:spcAft>
                <a:spcPts val="0"/>
              </a:spcAft>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38" name="Google Shape;38;p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None/>
              <a:defRPr sz="1600"/>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bg>
      <p:bgPr>
        <a:blipFill>
          <a:blip r:embed="rId2">
            <a:alphaModFix/>
          </a:blip>
          <a:stretch>
            <a:fillRect/>
          </a:stretch>
        </a:blipFill>
        <a:effectLst/>
      </p:bgPr>
    </p:bg>
    <p:spTree>
      <p:nvGrpSpPr>
        <p:cNvPr id="1" name="Shape 39"/>
        <p:cNvGrpSpPr/>
        <p:nvPr/>
      </p:nvGrpSpPr>
      <p:grpSpPr>
        <a:xfrm>
          <a:off x="0" y="0"/>
          <a:ext cx="0" cy="0"/>
          <a:chOff x="0" y="0"/>
          <a:chExt cx="0" cy="0"/>
        </a:xfrm>
      </p:grpSpPr>
      <p:sp>
        <p:nvSpPr>
          <p:cNvPr id="40" name="Google Shape;40;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9"/>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bg>
      <p:bgPr>
        <a:blipFill>
          <a:blip r:embed="rId2">
            <a:alphaModFix/>
          </a:blip>
          <a:stretch>
            <a:fillRect/>
          </a:stretch>
        </a:blipFill>
        <a:effectLst/>
      </p:bgPr>
    </p:bg>
    <p:spTree>
      <p:nvGrpSpPr>
        <p:cNvPr id="1" name="Shape 42"/>
        <p:cNvGrpSpPr/>
        <p:nvPr/>
      </p:nvGrpSpPr>
      <p:grpSpPr>
        <a:xfrm>
          <a:off x="0" y="0"/>
          <a:ext cx="0" cy="0"/>
          <a:chOff x="0" y="0"/>
          <a:chExt cx="0" cy="0"/>
        </a:xfrm>
      </p:grpSpPr>
      <p:sp>
        <p:nvSpPr>
          <p:cNvPr id="43" name="Google Shape;43;p10"/>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4" name="Google Shape;44;p10"/>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10" Type="http://schemas.openxmlformats.org/officeDocument/2006/relationships/theme" Target="../theme/theme2.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Rockwell"/>
              <a:buNone/>
              <a:defRPr sz="4400" b="0" i="0" u="none" strike="noStrike" cap="none">
                <a:solidFill>
                  <a:schemeClr val="dk1"/>
                </a:solidFill>
                <a:latin typeface="Rockwell"/>
                <a:ea typeface="Rockwell"/>
                <a:cs typeface="Rockwell"/>
                <a:sym typeface="Rockwe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90000"/>
              </a:lnSpc>
              <a:spcBef>
                <a:spcPts val="1000"/>
              </a:spcBef>
              <a:spcAft>
                <a:spcPts val="0"/>
              </a:spcAft>
              <a:buClr>
                <a:srgbClr val="372F7A"/>
              </a:buClr>
              <a:buSzPts val="2400"/>
              <a:buFont typeface="Noto Sans Symbols"/>
              <a:buChar char="▪"/>
              <a:defRPr sz="2400" b="0" i="0" u="none" strike="noStrike" cap="none">
                <a:solidFill>
                  <a:schemeClr val="dk1"/>
                </a:solidFill>
                <a:latin typeface="Libre Franklin"/>
                <a:ea typeface="Libre Franklin"/>
                <a:cs typeface="Libre Franklin"/>
                <a:sym typeface="Libre Franklin"/>
              </a:defRPr>
            </a:lvl1pPr>
            <a:lvl2pPr marL="914400" marR="0" lvl="1" indent="-381000" algn="l" rtl="0">
              <a:lnSpc>
                <a:spcPct val="90000"/>
              </a:lnSpc>
              <a:spcBef>
                <a:spcPts val="500"/>
              </a:spcBef>
              <a:spcAft>
                <a:spcPts val="0"/>
              </a:spcAft>
              <a:buClr>
                <a:srgbClr val="372F7A"/>
              </a:buClr>
              <a:buSzPts val="2400"/>
              <a:buFont typeface="Noto Sans Symbols"/>
              <a:buChar char="▪"/>
              <a:defRPr sz="2400" b="0" i="0" u="none" strike="noStrike" cap="none">
                <a:solidFill>
                  <a:schemeClr val="dk1"/>
                </a:solidFill>
                <a:latin typeface="Libre Franklin"/>
                <a:ea typeface="Libre Franklin"/>
                <a:cs typeface="Libre Franklin"/>
                <a:sym typeface="Libre Franklin"/>
              </a:defRPr>
            </a:lvl2pPr>
            <a:lvl3pPr marL="1371600" marR="0" lvl="2" indent="-355600" algn="l" rtl="0">
              <a:lnSpc>
                <a:spcPct val="90000"/>
              </a:lnSpc>
              <a:spcBef>
                <a:spcPts val="500"/>
              </a:spcBef>
              <a:spcAft>
                <a:spcPts val="0"/>
              </a:spcAft>
              <a:buClr>
                <a:srgbClr val="372F7A"/>
              </a:buClr>
              <a:buSzPts val="2000"/>
              <a:buFont typeface="Noto Sans Symbols"/>
              <a:buChar char="▪"/>
              <a:defRPr sz="2000" b="0" i="0" u="none" strike="noStrike" cap="none">
                <a:solidFill>
                  <a:schemeClr val="dk1"/>
                </a:solidFill>
                <a:latin typeface="Libre Franklin"/>
                <a:ea typeface="Libre Franklin"/>
                <a:cs typeface="Libre Franklin"/>
                <a:sym typeface="Libre Franklin"/>
              </a:defRPr>
            </a:lvl3pPr>
            <a:lvl4pPr marL="1828800" marR="0" lvl="3" indent="-342900" algn="l" rtl="0">
              <a:lnSpc>
                <a:spcPct val="90000"/>
              </a:lnSpc>
              <a:spcBef>
                <a:spcPts val="500"/>
              </a:spcBef>
              <a:spcAft>
                <a:spcPts val="0"/>
              </a:spcAft>
              <a:buClr>
                <a:srgbClr val="372F7A"/>
              </a:buClr>
              <a:buSzPts val="1800"/>
              <a:buFont typeface="Noto Sans Symbols"/>
              <a:buChar char="▪"/>
              <a:defRPr sz="1800" b="0" i="0" u="none" strike="noStrike" cap="none">
                <a:solidFill>
                  <a:schemeClr val="dk1"/>
                </a:solidFill>
                <a:latin typeface="Libre Franklin"/>
                <a:ea typeface="Libre Franklin"/>
                <a:cs typeface="Libre Franklin"/>
                <a:sym typeface="Libre Franklin"/>
              </a:defRPr>
            </a:lvl4pPr>
            <a:lvl5pPr marL="2286000" marR="0" lvl="4" indent="-330200" algn="l" rtl="0">
              <a:lnSpc>
                <a:spcPct val="90000"/>
              </a:lnSpc>
              <a:spcBef>
                <a:spcPts val="500"/>
              </a:spcBef>
              <a:spcAft>
                <a:spcPts val="0"/>
              </a:spcAft>
              <a:buClr>
                <a:srgbClr val="372F7A"/>
              </a:buClr>
              <a:buSzPts val="1600"/>
              <a:buFont typeface="Noto Sans Symbols"/>
              <a:buChar char="▪"/>
              <a:defRPr sz="1600" b="0" i="0" u="none" strike="noStrike" cap="none">
                <a:solidFill>
                  <a:schemeClr val="dk1"/>
                </a:solidFill>
                <a:latin typeface="Libre Franklin"/>
                <a:ea typeface="Libre Franklin"/>
                <a:cs typeface="Libre Franklin"/>
                <a:sym typeface="Libre Franklin"/>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D8D8D"/>
                </a:solidFill>
                <a:latin typeface="Libre Franklin Medium"/>
                <a:ea typeface="Libre Franklin Medium"/>
                <a:cs typeface="Libre Franklin Medium"/>
                <a:sym typeface="Libre Franklin Medium"/>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D8D8D"/>
                </a:solidFill>
                <a:latin typeface="Libre Franklin Medium"/>
                <a:ea typeface="Libre Franklin Medium"/>
                <a:cs typeface="Libre Franklin Medium"/>
                <a:sym typeface="Libre Franklin Medium"/>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D8D8D"/>
                </a:solidFill>
                <a:latin typeface="Libre Franklin Medium"/>
                <a:ea typeface="Libre Franklin Medium"/>
                <a:cs typeface="Libre Franklin Medium"/>
                <a:sym typeface="Libre Franklin Medium"/>
              </a:defRPr>
            </a:lvl1pPr>
            <a:lvl2pPr marL="0" marR="0" lvl="1" indent="0" algn="r" rtl="0">
              <a:spcBef>
                <a:spcPts val="0"/>
              </a:spcBef>
              <a:buNone/>
              <a:defRPr sz="1200" b="0" i="0" u="none" strike="noStrike" cap="none">
                <a:solidFill>
                  <a:srgbClr val="8D8D8D"/>
                </a:solidFill>
                <a:latin typeface="Libre Franklin Medium"/>
                <a:ea typeface="Libre Franklin Medium"/>
                <a:cs typeface="Libre Franklin Medium"/>
                <a:sym typeface="Libre Franklin Medium"/>
              </a:defRPr>
            </a:lvl2pPr>
            <a:lvl3pPr marL="0" marR="0" lvl="2" indent="0" algn="r" rtl="0">
              <a:spcBef>
                <a:spcPts val="0"/>
              </a:spcBef>
              <a:buNone/>
              <a:defRPr sz="1200" b="0" i="0" u="none" strike="noStrike" cap="none">
                <a:solidFill>
                  <a:srgbClr val="8D8D8D"/>
                </a:solidFill>
                <a:latin typeface="Libre Franklin Medium"/>
                <a:ea typeface="Libre Franklin Medium"/>
                <a:cs typeface="Libre Franklin Medium"/>
                <a:sym typeface="Libre Franklin Medium"/>
              </a:defRPr>
            </a:lvl3pPr>
            <a:lvl4pPr marL="0" marR="0" lvl="3" indent="0" algn="r" rtl="0">
              <a:spcBef>
                <a:spcPts val="0"/>
              </a:spcBef>
              <a:buNone/>
              <a:defRPr sz="1200" b="0" i="0" u="none" strike="noStrike" cap="none">
                <a:solidFill>
                  <a:srgbClr val="8D8D8D"/>
                </a:solidFill>
                <a:latin typeface="Libre Franklin Medium"/>
                <a:ea typeface="Libre Franklin Medium"/>
                <a:cs typeface="Libre Franklin Medium"/>
                <a:sym typeface="Libre Franklin Medium"/>
              </a:defRPr>
            </a:lvl4pPr>
            <a:lvl5pPr marL="0" marR="0" lvl="4" indent="0" algn="r" rtl="0">
              <a:spcBef>
                <a:spcPts val="0"/>
              </a:spcBef>
              <a:buNone/>
              <a:defRPr sz="1200" b="0" i="0" u="none" strike="noStrike" cap="none">
                <a:solidFill>
                  <a:srgbClr val="8D8D8D"/>
                </a:solidFill>
                <a:latin typeface="Libre Franklin Medium"/>
                <a:ea typeface="Libre Franklin Medium"/>
                <a:cs typeface="Libre Franklin Medium"/>
                <a:sym typeface="Libre Franklin Medium"/>
              </a:defRPr>
            </a:lvl5pPr>
            <a:lvl6pPr marL="0" marR="0" lvl="5" indent="0" algn="r" rtl="0">
              <a:spcBef>
                <a:spcPts val="0"/>
              </a:spcBef>
              <a:buNone/>
              <a:defRPr sz="1200" b="0" i="0" u="none" strike="noStrike" cap="none">
                <a:solidFill>
                  <a:srgbClr val="8D8D8D"/>
                </a:solidFill>
                <a:latin typeface="Libre Franklin Medium"/>
                <a:ea typeface="Libre Franklin Medium"/>
                <a:cs typeface="Libre Franklin Medium"/>
                <a:sym typeface="Libre Franklin Medium"/>
              </a:defRPr>
            </a:lvl6pPr>
            <a:lvl7pPr marL="0" marR="0" lvl="6" indent="0" algn="r" rtl="0">
              <a:spcBef>
                <a:spcPts val="0"/>
              </a:spcBef>
              <a:buNone/>
              <a:defRPr sz="1200" b="0" i="0" u="none" strike="noStrike" cap="none">
                <a:solidFill>
                  <a:srgbClr val="8D8D8D"/>
                </a:solidFill>
                <a:latin typeface="Libre Franklin Medium"/>
                <a:ea typeface="Libre Franklin Medium"/>
                <a:cs typeface="Libre Franklin Medium"/>
                <a:sym typeface="Libre Franklin Medium"/>
              </a:defRPr>
            </a:lvl7pPr>
            <a:lvl8pPr marL="0" marR="0" lvl="7" indent="0" algn="r" rtl="0">
              <a:spcBef>
                <a:spcPts val="0"/>
              </a:spcBef>
              <a:buNone/>
              <a:defRPr sz="1200" b="0" i="0" u="none" strike="noStrike" cap="none">
                <a:solidFill>
                  <a:srgbClr val="8D8D8D"/>
                </a:solidFill>
                <a:latin typeface="Libre Franklin Medium"/>
                <a:ea typeface="Libre Franklin Medium"/>
                <a:cs typeface="Libre Franklin Medium"/>
                <a:sym typeface="Libre Franklin Medium"/>
              </a:defRPr>
            </a:lvl8pPr>
            <a:lvl9pPr marL="0" marR="0" lvl="8" indent="0" algn="r" rtl="0">
              <a:spcBef>
                <a:spcPts val="0"/>
              </a:spcBef>
              <a:buNone/>
              <a:defRPr sz="1200" b="0" i="0" u="none" strike="noStrike" cap="none">
                <a:solidFill>
                  <a:srgbClr val="8D8D8D"/>
                </a:solidFill>
                <a:latin typeface="Libre Franklin Medium"/>
                <a:ea typeface="Libre Franklin Medium"/>
                <a:cs typeface="Libre Franklin Medium"/>
                <a:sym typeface="Libre Franklin Medium"/>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
        <p:cNvGrpSpPr/>
        <p:nvPr/>
      </p:nvGrpSpPr>
      <p:grpSpPr>
        <a:xfrm>
          <a:off x="0" y="0"/>
          <a:ext cx="0" cy="0"/>
          <a:chOff x="0" y="0"/>
          <a:chExt cx="0" cy="0"/>
        </a:xfrm>
      </p:grpSpPr>
      <p:sp>
        <p:nvSpPr>
          <p:cNvPr id="52" name="Google Shape;52;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Rockwell"/>
              <a:buNone/>
              <a:defRPr sz="4400" b="0" i="0" u="none" strike="noStrike" cap="none">
                <a:solidFill>
                  <a:schemeClr val="dk1"/>
                </a:solidFill>
                <a:latin typeface="Rockwell"/>
                <a:ea typeface="Rockwell"/>
                <a:cs typeface="Rockwell"/>
                <a:sym typeface="Rockwe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3" name="Google Shape;53;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90000"/>
              </a:lnSpc>
              <a:spcBef>
                <a:spcPts val="1000"/>
              </a:spcBef>
              <a:spcAft>
                <a:spcPts val="0"/>
              </a:spcAft>
              <a:buClr>
                <a:srgbClr val="372F7A"/>
              </a:buClr>
              <a:buSzPts val="2400"/>
              <a:buFont typeface="Noto Sans Symbols"/>
              <a:buChar char="▪"/>
              <a:defRPr sz="2400" b="0" i="0" u="none" strike="noStrike" cap="none">
                <a:solidFill>
                  <a:schemeClr val="dk1"/>
                </a:solidFill>
                <a:latin typeface="Libre Franklin"/>
                <a:ea typeface="Libre Franklin"/>
                <a:cs typeface="Libre Franklin"/>
                <a:sym typeface="Libre Franklin"/>
              </a:defRPr>
            </a:lvl1pPr>
            <a:lvl2pPr marL="914400" marR="0" lvl="1" indent="-381000" algn="l" rtl="0">
              <a:lnSpc>
                <a:spcPct val="90000"/>
              </a:lnSpc>
              <a:spcBef>
                <a:spcPts val="500"/>
              </a:spcBef>
              <a:spcAft>
                <a:spcPts val="0"/>
              </a:spcAft>
              <a:buClr>
                <a:srgbClr val="372F7A"/>
              </a:buClr>
              <a:buSzPts val="2400"/>
              <a:buFont typeface="Noto Sans Symbols"/>
              <a:buChar char="▪"/>
              <a:defRPr sz="2400" b="0" i="0" u="none" strike="noStrike" cap="none">
                <a:solidFill>
                  <a:schemeClr val="dk1"/>
                </a:solidFill>
                <a:latin typeface="Libre Franklin"/>
                <a:ea typeface="Libre Franklin"/>
                <a:cs typeface="Libre Franklin"/>
                <a:sym typeface="Libre Franklin"/>
              </a:defRPr>
            </a:lvl2pPr>
            <a:lvl3pPr marL="1371600" marR="0" lvl="2" indent="-355600" algn="l" rtl="0">
              <a:lnSpc>
                <a:spcPct val="90000"/>
              </a:lnSpc>
              <a:spcBef>
                <a:spcPts val="500"/>
              </a:spcBef>
              <a:spcAft>
                <a:spcPts val="0"/>
              </a:spcAft>
              <a:buClr>
                <a:srgbClr val="372F7A"/>
              </a:buClr>
              <a:buSzPts val="2000"/>
              <a:buFont typeface="Noto Sans Symbols"/>
              <a:buChar char="▪"/>
              <a:defRPr sz="2000" b="0" i="0" u="none" strike="noStrike" cap="none">
                <a:solidFill>
                  <a:schemeClr val="dk1"/>
                </a:solidFill>
                <a:latin typeface="Libre Franklin"/>
                <a:ea typeface="Libre Franklin"/>
                <a:cs typeface="Libre Franklin"/>
                <a:sym typeface="Libre Franklin"/>
              </a:defRPr>
            </a:lvl3pPr>
            <a:lvl4pPr marL="1828800" marR="0" lvl="3" indent="-342900" algn="l" rtl="0">
              <a:lnSpc>
                <a:spcPct val="90000"/>
              </a:lnSpc>
              <a:spcBef>
                <a:spcPts val="500"/>
              </a:spcBef>
              <a:spcAft>
                <a:spcPts val="0"/>
              </a:spcAft>
              <a:buClr>
                <a:srgbClr val="372F7A"/>
              </a:buClr>
              <a:buSzPts val="1800"/>
              <a:buFont typeface="Noto Sans Symbols"/>
              <a:buChar char="▪"/>
              <a:defRPr sz="1800" b="0" i="0" u="none" strike="noStrike" cap="none">
                <a:solidFill>
                  <a:schemeClr val="dk1"/>
                </a:solidFill>
                <a:latin typeface="Libre Franklin"/>
                <a:ea typeface="Libre Franklin"/>
                <a:cs typeface="Libre Franklin"/>
                <a:sym typeface="Libre Franklin"/>
              </a:defRPr>
            </a:lvl4pPr>
            <a:lvl5pPr marL="2286000" marR="0" lvl="4" indent="-330200" algn="l" rtl="0">
              <a:lnSpc>
                <a:spcPct val="90000"/>
              </a:lnSpc>
              <a:spcBef>
                <a:spcPts val="500"/>
              </a:spcBef>
              <a:spcAft>
                <a:spcPts val="0"/>
              </a:spcAft>
              <a:buClr>
                <a:srgbClr val="372F7A"/>
              </a:buClr>
              <a:buSzPts val="1600"/>
              <a:buFont typeface="Noto Sans Symbols"/>
              <a:buChar char="▪"/>
              <a:defRPr sz="1600" b="0" i="0" u="none" strike="noStrike" cap="none">
                <a:solidFill>
                  <a:schemeClr val="dk1"/>
                </a:solidFill>
                <a:latin typeface="Libre Franklin"/>
                <a:ea typeface="Libre Franklin"/>
                <a:cs typeface="Libre Franklin"/>
                <a:sym typeface="Libre Franklin"/>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4" name="Google Shape;54;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D8D8D"/>
                </a:solidFill>
                <a:latin typeface="Libre Franklin Medium"/>
                <a:ea typeface="Libre Franklin Medium"/>
                <a:cs typeface="Libre Franklin Medium"/>
                <a:sym typeface="Libre Franklin Medium"/>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5" name="Google Shape;55;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D8D8D"/>
                </a:solidFill>
                <a:latin typeface="Libre Franklin Medium"/>
                <a:ea typeface="Libre Franklin Medium"/>
                <a:cs typeface="Libre Franklin Medium"/>
                <a:sym typeface="Libre Franklin Medium"/>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6" name="Google Shape;56;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D8D8D"/>
                </a:solidFill>
                <a:latin typeface="Libre Franklin Medium"/>
                <a:ea typeface="Libre Franklin Medium"/>
                <a:cs typeface="Libre Franklin Medium"/>
                <a:sym typeface="Libre Franklin Medium"/>
              </a:defRPr>
            </a:lvl1pPr>
            <a:lvl2pPr marL="0" marR="0" lvl="1" indent="0" algn="r" rtl="0">
              <a:spcBef>
                <a:spcPts val="0"/>
              </a:spcBef>
              <a:buNone/>
              <a:defRPr sz="1200" b="0" i="0" u="none" strike="noStrike" cap="none">
                <a:solidFill>
                  <a:srgbClr val="8D8D8D"/>
                </a:solidFill>
                <a:latin typeface="Libre Franklin Medium"/>
                <a:ea typeface="Libre Franklin Medium"/>
                <a:cs typeface="Libre Franklin Medium"/>
                <a:sym typeface="Libre Franklin Medium"/>
              </a:defRPr>
            </a:lvl2pPr>
            <a:lvl3pPr marL="0" marR="0" lvl="2" indent="0" algn="r" rtl="0">
              <a:spcBef>
                <a:spcPts val="0"/>
              </a:spcBef>
              <a:buNone/>
              <a:defRPr sz="1200" b="0" i="0" u="none" strike="noStrike" cap="none">
                <a:solidFill>
                  <a:srgbClr val="8D8D8D"/>
                </a:solidFill>
                <a:latin typeface="Libre Franklin Medium"/>
                <a:ea typeface="Libre Franklin Medium"/>
                <a:cs typeface="Libre Franklin Medium"/>
                <a:sym typeface="Libre Franklin Medium"/>
              </a:defRPr>
            </a:lvl3pPr>
            <a:lvl4pPr marL="0" marR="0" lvl="3" indent="0" algn="r" rtl="0">
              <a:spcBef>
                <a:spcPts val="0"/>
              </a:spcBef>
              <a:buNone/>
              <a:defRPr sz="1200" b="0" i="0" u="none" strike="noStrike" cap="none">
                <a:solidFill>
                  <a:srgbClr val="8D8D8D"/>
                </a:solidFill>
                <a:latin typeface="Libre Franklin Medium"/>
                <a:ea typeface="Libre Franklin Medium"/>
                <a:cs typeface="Libre Franklin Medium"/>
                <a:sym typeface="Libre Franklin Medium"/>
              </a:defRPr>
            </a:lvl4pPr>
            <a:lvl5pPr marL="0" marR="0" lvl="4" indent="0" algn="r" rtl="0">
              <a:spcBef>
                <a:spcPts val="0"/>
              </a:spcBef>
              <a:buNone/>
              <a:defRPr sz="1200" b="0" i="0" u="none" strike="noStrike" cap="none">
                <a:solidFill>
                  <a:srgbClr val="8D8D8D"/>
                </a:solidFill>
                <a:latin typeface="Libre Franklin Medium"/>
                <a:ea typeface="Libre Franklin Medium"/>
                <a:cs typeface="Libre Franklin Medium"/>
                <a:sym typeface="Libre Franklin Medium"/>
              </a:defRPr>
            </a:lvl5pPr>
            <a:lvl6pPr marL="0" marR="0" lvl="5" indent="0" algn="r" rtl="0">
              <a:spcBef>
                <a:spcPts val="0"/>
              </a:spcBef>
              <a:buNone/>
              <a:defRPr sz="1200" b="0" i="0" u="none" strike="noStrike" cap="none">
                <a:solidFill>
                  <a:srgbClr val="8D8D8D"/>
                </a:solidFill>
                <a:latin typeface="Libre Franklin Medium"/>
                <a:ea typeface="Libre Franklin Medium"/>
                <a:cs typeface="Libre Franklin Medium"/>
                <a:sym typeface="Libre Franklin Medium"/>
              </a:defRPr>
            </a:lvl6pPr>
            <a:lvl7pPr marL="0" marR="0" lvl="6" indent="0" algn="r" rtl="0">
              <a:spcBef>
                <a:spcPts val="0"/>
              </a:spcBef>
              <a:buNone/>
              <a:defRPr sz="1200" b="0" i="0" u="none" strike="noStrike" cap="none">
                <a:solidFill>
                  <a:srgbClr val="8D8D8D"/>
                </a:solidFill>
                <a:latin typeface="Libre Franklin Medium"/>
                <a:ea typeface="Libre Franklin Medium"/>
                <a:cs typeface="Libre Franklin Medium"/>
                <a:sym typeface="Libre Franklin Medium"/>
              </a:defRPr>
            </a:lvl7pPr>
            <a:lvl8pPr marL="0" marR="0" lvl="7" indent="0" algn="r" rtl="0">
              <a:spcBef>
                <a:spcPts val="0"/>
              </a:spcBef>
              <a:buNone/>
              <a:defRPr sz="1200" b="0" i="0" u="none" strike="noStrike" cap="none">
                <a:solidFill>
                  <a:srgbClr val="8D8D8D"/>
                </a:solidFill>
                <a:latin typeface="Libre Franklin Medium"/>
                <a:ea typeface="Libre Franklin Medium"/>
                <a:cs typeface="Libre Franklin Medium"/>
                <a:sym typeface="Libre Franklin Medium"/>
              </a:defRPr>
            </a:lvl8pPr>
            <a:lvl9pPr marL="0" marR="0" lvl="8" indent="0" algn="r" rtl="0">
              <a:spcBef>
                <a:spcPts val="0"/>
              </a:spcBef>
              <a:buNone/>
              <a:defRPr sz="1200" b="0" i="0" u="none" strike="noStrike" cap="none">
                <a:solidFill>
                  <a:srgbClr val="8D8D8D"/>
                </a:solidFill>
                <a:latin typeface="Libre Franklin Medium"/>
                <a:ea typeface="Libre Franklin Medium"/>
                <a:cs typeface="Libre Franklin Medium"/>
                <a:sym typeface="Libre Franklin Medium"/>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jp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9.svg"/><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22"/>
          <p:cNvSpPr txBox="1">
            <a:spLocks noGrp="1"/>
          </p:cNvSpPr>
          <p:nvPr>
            <p:ph type="ctrTitle"/>
          </p:nvPr>
        </p:nvSpPr>
        <p:spPr>
          <a:xfrm>
            <a:off x="472939" y="393386"/>
            <a:ext cx="9144000" cy="23876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191919"/>
              </a:buClr>
              <a:buSzPts val="5400"/>
              <a:buFont typeface="Rockwell"/>
              <a:buNone/>
            </a:pPr>
            <a:r>
              <a:rPr lang="en-US" dirty="0"/>
              <a:t>Fostering Student Identities in Introduction to Programming</a:t>
            </a:r>
            <a:endParaRPr dirty="0"/>
          </a:p>
        </p:txBody>
      </p:sp>
      <p:sp>
        <p:nvSpPr>
          <p:cNvPr id="93" name="Google Shape;93;p22"/>
          <p:cNvSpPr txBox="1"/>
          <p:nvPr/>
        </p:nvSpPr>
        <p:spPr>
          <a:xfrm>
            <a:off x="7579641" y="3993958"/>
            <a:ext cx="4197178" cy="1655762"/>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372F7A"/>
              </a:buClr>
              <a:buSzPts val="2400"/>
              <a:buFont typeface="Noto Sans Symbols"/>
              <a:buNone/>
            </a:pPr>
            <a:r>
              <a:rPr lang="en-US" sz="2400" i="0" u="none" strike="noStrike" cap="none">
                <a:solidFill>
                  <a:srgbClr val="333333"/>
                </a:solidFill>
                <a:latin typeface="Calibri"/>
                <a:ea typeface="Calibri"/>
                <a:cs typeface="Calibri"/>
                <a:sym typeface="Calibri"/>
              </a:rPr>
              <a:t>Amy J. Connolly</a:t>
            </a:r>
            <a:br>
              <a:rPr lang="en-US" sz="2400" i="0" u="none" strike="noStrike" cap="none">
                <a:solidFill>
                  <a:srgbClr val="333333"/>
                </a:solidFill>
                <a:latin typeface="Calibri"/>
                <a:ea typeface="Calibri"/>
                <a:cs typeface="Calibri"/>
                <a:sym typeface="Calibri"/>
              </a:rPr>
            </a:br>
            <a:r>
              <a:rPr lang="en-US" sz="2400" i="0" u="none" strike="noStrike" cap="none">
                <a:solidFill>
                  <a:srgbClr val="333333"/>
                </a:solidFill>
                <a:latin typeface="Calibri"/>
                <a:ea typeface="Calibri"/>
                <a:cs typeface="Calibri"/>
                <a:sym typeface="Calibri"/>
              </a:rPr>
              <a:t>James Madison University</a:t>
            </a:r>
            <a:br>
              <a:rPr lang="en-US" sz="2400" i="0" u="none" strike="noStrike" cap="none">
                <a:solidFill>
                  <a:srgbClr val="333333"/>
                </a:solidFill>
                <a:latin typeface="Calibri"/>
                <a:ea typeface="Calibri"/>
                <a:cs typeface="Calibri"/>
                <a:sym typeface="Calibri"/>
              </a:rPr>
            </a:br>
            <a:r>
              <a:rPr lang="en-US" sz="2400" i="0" u="none" strike="noStrike" cap="none">
                <a:solidFill>
                  <a:srgbClr val="333333"/>
                </a:solidFill>
                <a:latin typeface="Calibri"/>
                <a:ea typeface="Calibri"/>
                <a:cs typeface="Calibri"/>
                <a:sym typeface="Calibri"/>
              </a:rPr>
              <a:t>conno3aj@jmu.edu</a:t>
            </a:r>
            <a:endParaRPr>
              <a:latin typeface="Calibri"/>
              <a:ea typeface="Calibri"/>
              <a:cs typeface="Calibri"/>
              <a:sym typeface="Calibri"/>
            </a:endParaRPr>
          </a:p>
        </p:txBody>
      </p:sp>
      <p:sp>
        <p:nvSpPr>
          <p:cNvPr id="94" name="Google Shape;94;p22"/>
          <p:cNvSpPr txBox="1"/>
          <p:nvPr/>
        </p:nvSpPr>
        <p:spPr>
          <a:xfrm>
            <a:off x="472939" y="3993958"/>
            <a:ext cx="4197178" cy="1655762"/>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333333"/>
              </a:buClr>
              <a:buSzPts val="2400"/>
              <a:buFont typeface="Arial"/>
              <a:buNone/>
            </a:pPr>
            <a:r>
              <a:rPr lang="en-US" sz="2400" i="0" u="none" strike="noStrike" cap="none">
                <a:solidFill>
                  <a:srgbClr val="333333"/>
                </a:solidFill>
                <a:latin typeface="Calibri"/>
                <a:ea typeface="Calibri"/>
                <a:cs typeface="Calibri"/>
                <a:sym typeface="Calibri"/>
              </a:rPr>
              <a:t>Daniel Rush</a:t>
            </a:r>
            <a:br>
              <a:rPr lang="en-US" sz="2400" i="0" u="none" strike="noStrike" cap="none">
                <a:solidFill>
                  <a:srgbClr val="333333"/>
                </a:solidFill>
                <a:latin typeface="Calibri"/>
                <a:ea typeface="Calibri"/>
                <a:cs typeface="Calibri"/>
                <a:sym typeface="Calibri"/>
              </a:rPr>
            </a:br>
            <a:r>
              <a:rPr lang="en-US" sz="2400" i="0" u="none" strike="noStrike" cap="none">
                <a:solidFill>
                  <a:srgbClr val="333333"/>
                </a:solidFill>
                <a:latin typeface="Calibri"/>
                <a:ea typeface="Calibri"/>
                <a:cs typeface="Calibri"/>
                <a:sym typeface="Calibri"/>
              </a:rPr>
              <a:t>Boise State University</a:t>
            </a:r>
            <a:br>
              <a:rPr lang="en-US" sz="2400" i="0" u="none" strike="noStrike" cap="none">
                <a:solidFill>
                  <a:srgbClr val="333333"/>
                </a:solidFill>
                <a:latin typeface="Calibri"/>
                <a:ea typeface="Calibri"/>
                <a:cs typeface="Calibri"/>
                <a:sym typeface="Calibri"/>
              </a:rPr>
            </a:br>
            <a:r>
              <a:rPr lang="en-US" sz="2400" i="0" u="none" strike="noStrike" cap="none">
                <a:solidFill>
                  <a:srgbClr val="333333"/>
                </a:solidFill>
                <a:latin typeface="Calibri"/>
                <a:ea typeface="Calibri"/>
                <a:cs typeface="Calibri"/>
                <a:sym typeface="Calibri"/>
              </a:rPr>
              <a:t>danrush@boisestate.edu</a:t>
            </a:r>
            <a:endParaRPr>
              <a:latin typeface="Calibri"/>
              <a:ea typeface="Calibri"/>
              <a:cs typeface="Calibri"/>
              <a:sym typeface="Calibri"/>
            </a:endParaRPr>
          </a:p>
        </p:txBody>
      </p:sp>
      <p:pic>
        <p:nvPicPr>
          <p:cNvPr id="96" name="Google Shape;96;p22"/>
          <p:cNvPicPr preferRelativeResize="0"/>
          <p:nvPr/>
        </p:nvPicPr>
        <p:blipFill rotWithShape="1">
          <a:blip r:embed="rId3">
            <a:alphaModFix/>
          </a:blip>
          <a:srcRect/>
          <a:stretch/>
        </p:blipFill>
        <p:spPr>
          <a:xfrm>
            <a:off x="203513" y="5530241"/>
            <a:ext cx="3529077" cy="994596"/>
          </a:xfrm>
          <a:prstGeom prst="rect">
            <a:avLst/>
          </a:prstGeom>
          <a:noFill/>
          <a:ln>
            <a:noFill/>
          </a:ln>
        </p:spPr>
      </p:pic>
      <p:sp>
        <p:nvSpPr>
          <p:cNvPr id="97" name="Google Shape;97;p22"/>
          <p:cNvSpPr txBox="1"/>
          <p:nvPr/>
        </p:nvSpPr>
        <p:spPr>
          <a:xfrm>
            <a:off x="3808233" y="3493700"/>
            <a:ext cx="4197178" cy="1655762"/>
          </a:xfrm>
          <a:prstGeom prst="rect">
            <a:avLst/>
          </a:prstGeom>
          <a:noFill/>
          <a:ln>
            <a:noFill/>
          </a:ln>
        </p:spPr>
        <p:txBody>
          <a:bodyPr spcFirstLastPara="1" wrap="square" lIns="91425" tIns="45700" rIns="91425" bIns="45700" anchor="t" anchorCtr="0">
            <a:normAutofit/>
          </a:bodyPr>
          <a:lstStyle/>
          <a:p>
            <a:pPr marL="0" marR="0" lvl="0" indent="0" algn="ctr" rtl="0">
              <a:lnSpc>
                <a:spcPct val="90000"/>
              </a:lnSpc>
              <a:spcBef>
                <a:spcPts val="0"/>
              </a:spcBef>
              <a:spcAft>
                <a:spcPts val="0"/>
              </a:spcAft>
              <a:buClr>
                <a:srgbClr val="333333"/>
              </a:buClr>
              <a:buSzPts val="2400"/>
              <a:buFont typeface="Arial"/>
              <a:buNone/>
            </a:pPr>
            <a:r>
              <a:rPr lang="en-US" sz="2400" i="0" u="none" strike="noStrike" cap="none">
                <a:solidFill>
                  <a:srgbClr val="333333"/>
                </a:solidFill>
                <a:latin typeface="Calibri"/>
                <a:ea typeface="Calibri"/>
                <a:cs typeface="Calibri"/>
                <a:sym typeface="Calibri"/>
              </a:rPr>
              <a:t>Marc Schmalz</a:t>
            </a:r>
            <a:br>
              <a:rPr lang="en-US" sz="2400" i="0" u="none" strike="noStrike" cap="none">
                <a:solidFill>
                  <a:srgbClr val="333333"/>
                </a:solidFill>
                <a:latin typeface="Calibri"/>
                <a:ea typeface="Calibri"/>
                <a:cs typeface="Calibri"/>
                <a:sym typeface="Calibri"/>
              </a:rPr>
            </a:br>
            <a:r>
              <a:rPr lang="en-US" sz="2400" i="0" u="none" strike="noStrike" cap="none">
                <a:solidFill>
                  <a:srgbClr val="333333"/>
                </a:solidFill>
                <a:latin typeface="Calibri"/>
                <a:ea typeface="Calibri"/>
                <a:cs typeface="Calibri"/>
                <a:sym typeface="Calibri"/>
              </a:rPr>
              <a:t>Boise State University</a:t>
            </a:r>
            <a:br>
              <a:rPr lang="en-US" sz="2400" i="0" u="none" strike="noStrike" cap="none">
                <a:solidFill>
                  <a:srgbClr val="333333"/>
                </a:solidFill>
                <a:latin typeface="Calibri"/>
                <a:ea typeface="Calibri"/>
                <a:cs typeface="Calibri"/>
                <a:sym typeface="Calibri"/>
              </a:rPr>
            </a:br>
            <a:r>
              <a:rPr lang="en-US" sz="2400" i="0" u="none" strike="noStrike" cap="none">
                <a:solidFill>
                  <a:srgbClr val="333333"/>
                </a:solidFill>
                <a:latin typeface="Calibri"/>
                <a:ea typeface="Calibri"/>
                <a:cs typeface="Calibri"/>
                <a:sym typeface="Calibri"/>
              </a:rPr>
              <a:t>marcschmalz@boisestate.edu</a:t>
            </a:r>
            <a:endParaRPr>
              <a:latin typeface="Calibri"/>
              <a:ea typeface="Calibri"/>
              <a:cs typeface="Calibri"/>
              <a:sym typeface="Calibri"/>
            </a:endParaRPr>
          </a:p>
        </p:txBody>
      </p:sp>
      <p:pic>
        <p:nvPicPr>
          <p:cNvPr id="3" name="Picture 2">
            <a:extLst>
              <a:ext uri="{FF2B5EF4-FFF2-40B4-BE49-F238E27FC236}">
                <a16:creationId xmlns:a16="http://schemas.microsoft.com/office/drawing/2014/main" id="{038BDA00-FD0E-484C-8C7D-E46ECCBA6507}"/>
              </a:ext>
            </a:extLst>
          </p:cNvPr>
          <p:cNvPicPr>
            <a:picLocks noChangeAspect="1"/>
          </p:cNvPicPr>
          <p:nvPr/>
        </p:nvPicPr>
        <p:blipFill rotWithShape="1">
          <a:blip r:embed="rId4"/>
          <a:srcRect l="22277" t="40516" r="15999" b="40520"/>
          <a:stretch/>
        </p:blipFill>
        <p:spPr>
          <a:xfrm>
            <a:off x="6544849" y="5530241"/>
            <a:ext cx="5443638" cy="1082226"/>
          </a:xfrm>
          <a:prstGeom prst="rect">
            <a:avLst/>
          </a:prstGeom>
        </p:spPr>
      </p:pic>
      <p:pic>
        <p:nvPicPr>
          <p:cNvPr id="5" name="Graphic 4" descr="Document">
            <a:extLst>
              <a:ext uri="{FF2B5EF4-FFF2-40B4-BE49-F238E27FC236}">
                <a16:creationId xmlns:a16="http://schemas.microsoft.com/office/drawing/2014/main" id="{DC635E35-168F-496C-9C64-14C9A8A8B5E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143089" y="235227"/>
            <a:ext cx="914400" cy="914400"/>
          </a:xfrm>
          <a:prstGeom prst="rect">
            <a:avLst/>
          </a:prstGeom>
        </p:spPr>
      </p:pic>
      <p:pic>
        <p:nvPicPr>
          <p:cNvPr id="7" name="Graphic 6" descr="Pencil">
            <a:extLst>
              <a:ext uri="{FF2B5EF4-FFF2-40B4-BE49-F238E27FC236}">
                <a16:creationId xmlns:a16="http://schemas.microsoft.com/office/drawing/2014/main" id="{EAF842B1-7A9F-4809-9716-4AAF6BA42B4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429750" y="532477"/>
            <a:ext cx="914400" cy="914400"/>
          </a:xfrm>
          <a:prstGeom prst="rect">
            <a:avLst/>
          </a:prstGeom>
        </p:spPr>
      </p:pic>
      <p:sp>
        <p:nvSpPr>
          <p:cNvPr id="8" name="TextBox 7">
            <a:extLst>
              <a:ext uri="{FF2B5EF4-FFF2-40B4-BE49-F238E27FC236}">
                <a16:creationId xmlns:a16="http://schemas.microsoft.com/office/drawing/2014/main" id="{8864C51E-1EB4-4241-A69A-25566DD69CDD}"/>
              </a:ext>
            </a:extLst>
          </p:cNvPr>
          <p:cNvSpPr txBox="1"/>
          <p:nvPr/>
        </p:nvSpPr>
        <p:spPr>
          <a:xfrm>
            <a:off x="10287000" y="245533"/>
            <a:ext cx="1746250" cy="1600438"/>
          </a:xfrm>
          <a:prstGeom prst="rect">
            <a:avLst/>
          </a:prstGeom>
          <a:noFill/>
        </p:spPr>
        <p:txBody>
          <a:bodyPr wrap="square" rtlCol="0">
            <a:spAutoFit/>
          </a:bodyPr>
          <a:lstStyle/>
          <a:p>
            <a:r>
              <a:rPr lang="en-US" dirty="0"/>
              <a:t>INTERACTIVE WARNING: </a:t>
            </a:r>
          </a:p>
          <a:p>
            <a:r>
              <a:rPr lang="en-US" dirty="0"/>
              <a:t>Please have a pen and paper available (or be able to type on your electronic device)</a:t>
            </a:r>
          </a:p>
        </p:txBody>
      </p:sp>
    </p:spTree>
    <p:extLst>
      <p:ext uri="{BB962C8B-B14F-4D97-AF65-F5344CB8AC3E}">
        <p14:creationId xmlns:p14="http://schemas.microsoft.com/office/powerpoint/2010/main" val="2195108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119"/>
        <p:cNvGrpSpPr/>
        <p:nvPr/>
      </p:nvGrpSpPr>
      <p:grpSpPr>
        <a:xfrm>
          <a:off x="0" y="0"/>
          <a:ext cx="0" cy="0"/>
          <a:chOff x="0" y="0"/>
          <a:chExt cx="0" cy="0"/>
        </a:xfrm>
      </p:grpSpPr>
      <p:sp>
        <p:nvSpPr>
          <p:cNvPr id="120" name="Google Shape;120;p2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Rockwell"/>
              <a:buNone/>
            </a:pPr>
            <a:r>
              <a:rPr lang="en-US">
                <a:solidFill>
                  <a:schemeClr val="lt1"/>
                </a:solidFill>
              </a:rPr>
              <a:t>Identity Theory, Briefly</a:t>
            </a:r>
            <a:endParaRPr>
              <a:solidFill>
                <a:schemeClr val="lt1"/>
              </a:solidFill>
            </a:endParaRPr>
          </a:p>
        </p:txBody>
      </p:sp>
      <p:pic>
        <p:nvPicPr>
          <p:cNvPr id="121" name="Google Shape;121;p26"/>
          <p:cNvPicPr preferRelativeResize="0"/>
          <p:nvPr/>
        </p:nvPicPr>
        <p:blipFill>
          <a:blip r:embed="rId3">
            <a:alphaModFix/>
          </a:blip>
          <a:stretch>
            <a:fillRect/>
          </a:stretch>
        </p:blipFill>
        <p:spPr>
          <a:xfrm>
            <a:off x="936802" y="365125"/>
            <a:ext cx="10933224" cy="6492875"/>
          </a:xfrm>
          <a:prstGeom prst="rect">
            <a:avLst/>
          </a:prstGeom>
          <a:noFill/>
          <a:ln>
            <a:noFill/>
          </a:ln>
        </p:spPr>
      </p:pic>
      <p:sp>
        <p:nvSpPr>
          <p:cNvPr id="122" name="Google Shape;122;p26"/>
          <p:cNvSpPr txBox="1">
            <a:spLocks noGrp="1"/>
          </p:cNvSpPr>
          <p:nvPr>
            <p:ph type="body" idx="1"/>
          </p:nvPr>
        </p:nvSpPr>
        <p:spPr>
          <a:xfrm>
            <a:off x="832104" y="1837944"/>
            <a:ext cx="10524600" cy="42612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en-US">
                <a:solidFill>
                  <a:schemeClr val="lt1"/>
                </a:solidFill>
              </a:rPr>
              <a:t>Identities explain “Who am I?”</a:t>
            </a:r>
            <a:endParaRPr>
              <a:solidFill>
                <a:schemeClr val="lt1"/>
              </a:solidFill>
            </a:endParaRPr>
          </a:p>
        </p:txBody>
      </p:sp>
    </p:spTree>
    <p:extLst>
      <p:ext uri="{BB962C8B-B14F-4D97-AF65-F5344CB8AC3E}">
        <p14:creationId xmlns:p14="http://schemas.microsoft.com/office/powerpoint/2010/main" val="40626954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7"/>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Identity Theory, Briefly</a:t>
            </a:r>
            <a:endParaRPr/>
          </a:p>
        </p:txBody>
      </p:sp>
      <p:sp>
        <p:nvSpPr>
          <p:cNvPr id="129" name="Google Shape;129;p27"/>
          <p:cNvSpPr txBox="1">
            <a:spLocks noGrp="1"/>
          </p:cNvSpPr>
          <p:nvPr>
            <p:ph type="body" idx="1"/>
          </p:nvPr>
        </p:nvSpPr>
        <p:spPr>
          <a:xfrm>
            <a:off x="832104" y="1837944"/>
            <a:ext cx="10524600" cy="42612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en-US"/>
              <a:t>Identities are the Source of Behavior</a:t>
            </a:r>
            <a:endParaRPr/>
          </a:p>
        </p:txBody>
      </p:sp>
      <p:pic>
        <p:nvPicPr>
          <p:cNvPr id="130" name="Google Shape;130;p27"/>
          <p:cNvPicPr preferRelativeResize="0"/>
          <p:nvPr/>
        </p:nvPicPr>
        <p:blipFill>
          <a:blip r:embed="rId3">
            <a:alphaModFix/>
          </a:blip>
          <a:stretch>
            <a:fillRect/>
          </a:stretch>
        </p:blipFill>
        <p:spPr>
          <a:xfrm>
            <a:off x="4152900" y="2390763"/>
            <a:ext cx="8039100" cy="44672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Rockwell"/>
              <a:buNone/>
            </a:pPr>
            <a:r>
              <a:rPr lang="en-US" dirty="0"/>
              <a:t>Identity Activity, Part II</a:t>
            </a:r>
            <a:endParaRPr dirty="0"/>
          </a:p>
        </p:txBody>
      </p:sp>
      <p:sp>
        <p:nvSpPr>
          <p:cNvPr id="142" name="Google Shape;142;p29"/>
          <p:cNvSpPr txBox="1">
            <a:spLocks noGrp="1"/>
          </p:cNvSpPr>
          <p:nvPr>
            <p:ph type="body" idx="1"/>
          </p:nvPr>
        </p:nvSpPr>
        <p:spPr>
          <a:xfrm>
            <a:off x="832104" y="1837944"/>
            <a:ext cx="10524744" cy="4261104"/>
          </a:xfrm>
          <a:prstGeom prst="rect">
            <a:avLst/>
          </a:prstGeom>
          <a:noFill/>
          <a:ln>
            <a:noFill/>
          </a:ln>
        </p:spPr>
        <p:txBody>
          <a:bodyPr spcFirstLastPara="1" wrap="square" lIns="91425" tIns="45700" rIns="91425" bIns="45700" anchor="t" anchorCtr="0">
            <a:normAutofit/>
          </a:bodyPr>
          <a:lstStyle/>
          <a:p>
            <a:pPr marL="76200" lvl="0" indent="0">
              <a:buNone/>
            </a:pPr>
            <a:r>
              <a:rPr lang="en-US" dirty="0"/>
              <a:t>Turnover: Personal Statements</a:t>
            </a:r>
          </a:p>
          <a:p>
            <a:pPr marL="230188" lvl="0" indent="-77788" algn="l" rtl="0">
              <a:lnSpc>
                <a:spcPct val="90000"/>
              </a:lnSpc>
              <a:spcBef>
                <a:spcPts val="0"/>
              </a:spcBef>
              <a:spcAft>
                <a:spcPts val="0"/>
              </a:spcAft>
              <a:buSzPts val="2400"/>
              <a:buFont typeface="Noto Sans Symbols"/>
              <a:buNone/>
            </a:pPr>
            <a:endParaRPr lang="en-US" dirty="0"/>
          </a:p>
          <a:p>
            <a:pPr marL="76200" indent="0">
              <a:buNone/>
            </a:pPr>
            <a:r>
              <a:rPr lang="en-US" dirty="0"/>
              <a:t>Considering what you came up with in your TST, </a:t>
            </a:r>
            <a:br>
              <a:rPr lang="en-US" dirty="0"/>
            </a:br>
            <a:r>
              <a:rPr lang="en-US" dirty="0"/>
              <a:t>write a few sentences telling me who you are in relation to:</a:t>
            </a:r>
          </a:p>
          <a:p>
            <a:r>
              <a:rPr lang="en-US" dirty="0"/>
              <a:t>Information Technology and/or Games (degree/program)</a:t>
            </a:r>
          </a:p>
          <a:p>
            <a:r>
              <a:rPr lang="en-US" dirty="0"/>
              <a:t>Programming</a:t>
            </a:r>
          </a:p>
          <a:p>
            <a:r>
              <a:rPr lang="en-US" dirty="0"/>
              <a:t>Boise State and/or higher ed</a:t>
            </a:r>
          </a:p>
          <a:p>
            <a:pPr marL="230188" lvl="0" indent="-77788" algn="l" rtl="0">
              <a:lnSpc>
                <a:spcPct val="90000"/>
              </a:lnSpc>
              <a:spcBef>
                <a:spcPts val="0"/>
              </a:spcBef>
              <a:spcAft>
                <a:spcPts val="0"/>
              </a:spcAft>
              <a:buSzPts val="2400"/>
              <a:buFont typeface="Noto Sans Symbols"/>
              <a:buNone/>
            </a:pPr>
            <a:endParaRPr lang="en-US" dirty="0"/>
          </a:p>
          <a:p>
            <a:pPr marL="230188" lvl="0" indent="-77788" algn="l" rtl="0">
              <a:lnSpc>
                <a:spcPct val="90000"/>
              </a:lnSpc>
              <a:spcBef>
                <a:spcPts val="0"/>
              </a:spcBef>
              <a:spcAft>
                <a:spcPts val="0"/>
              </a:spcAft>
              <a:buSzPts val="2400"/>
              <a:buFont typeface="Noto Sans Symbols"/>
              <a:buNone/>
            </a:pPr>
            <a:endParaRPr lang="en-US" dirty="0"/>
          </a:p>
          <a:p>
            <a:pPr marL="230188" lvl="0" indent="-77788" algn="l" rtl="0">
              <a:lnSpc>
                <a:spcPct val="90000"/>
              </a:lnSpc>
              <a:spcBef>
                <a:spcPts val="0"/>
              </a:spcBef>
              <a:spcAft>
                <a:spcPts val="0"/>
              </a:spcAft>
              <a:buSzPts val="2400"/>
              <a:buFont typeface="Noto Sans Symbols"/>
              <a:buNone/>
            </a:pPr>
            <a:endParaRPr dirty="0"/>
          </a:p>
        </p:txBody>
      </p:sp>
    </p:spTree>
    <p:extLst>
      <p:ext uri="{BB962C8B-B14F-4D97-AF65-F5344CB8AC3E}">
        <p14:creationId xmlns:p14="http://schemas.microsoft.com/office/powerpoint/2010/main" val="4208217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CA25523-1D96-430F-8861-C381BBA1E7C4}"/>
              </a:ext>
            </a:extLst>
          </p:cNvPr>
          <p:cNvSpPr>
            <a:spLocks noGrp="1"/>
          </p:cNvSpPr>
          <p:nvPr>
            <p:ph type="title"/>
          </p:nvPr>
        </p:nvSpPr>
        <p:spPr>
          <a:xfrm>
            <a:off x="838200" y="365125"/>
            <a:ext cx="11205308" cy="1325563"/>
          </a:xfrm>
        </p:spPr>
        <p:txBody>
          <a:bodyPr/>
          <a:lstStyle/>
          <a:p>
            <a:r>
              <a:rPr lang="en-US" dirty="0"/>
              <a:t>Understanding Students’ Identities</a:t>
            </a:r>
          </a:p>
        </p:txBody>
      </p:sp>
      <p:sp>
        <p:nvSpPr>
          <p:cNvPr id="5" name="Text Placeholder 4">
            <a:extLst>
              <a:ext uri="{FF2B5EF4-FFF2-40B4-BE49-F238E27FC236}">
                <a16:creationId xmlns:a16="http://schemas.microsoft.com/office/drawing/2014/main" id="{92C37F96-6586-43F9-B365-D4D0DC1F2477}"/>
              </a:ext>
            </a:extLst>
          </p:cNvPr>
          <p:cNvSpPr>
            <a:spLocks noGrp="1"/>
          </p:cNvSpPr>
          <p:nvPr>
            <p:ph type="body" idx="1"/>
          </p:nvPr>
        </p:nvSpPr>
        <p:spPr>
          <a:xfrm>
            <a:off x="832104" y="1524000"/>
            <a:ext cx="10524744" cy="4575048"/>
          </a:xfrm>
        </p:spPr>
        <p:txBody>
          <a:bodyPr>
            <a:normAutofit fontScale="92500" lnSpcReduction="10000"/>
          </a:bodyPr>
          <a:lstStyle/>
          <a:p>
            <a:r>
              <a:rPr lang="en-US" dirty="0"/>
              <a:t>For the instructor:</a:t>
            </a:r>
          </a:p>
          <a:p>
            <a:pPr lvl="1"/>
            <a:r>
              <a:rPr lang="en-US" dirty="0"/>
              <a:t>Connect to students</a:t>
            </a:r>
          </a:p>
          <a:p>
            <a:pPr lvl="1"/>
            <a:r>
              <a:rPr lang="en-US" dirty="0"/>
              <a:t>Appreciate the diversity in the class, and avoid assumptions</a:t>
            </a:r>
          </a:p>
          <a:p>
            <a:pPr lvl="1"/>
            <a:r>
              <a:rPr lang="en-US" dirty="0"/>
              <a:t>Understand student motivation and behavior</a:t>
            </a:r>
          </a:p>
          <a:p>
            <a:pPr lvl="1"/>
            <a:r>
              <a:rPr lang="en-US" dirty="0"/>
              <a:t>Customize the course content (lectures and assignments)</a:t>
            </a:r>
          </a:p>
          <a:p>
            <a:r>
              <a:rPr lang="en-US" dirty="0"/>
              <a:t>For the student:</a:t>
            </a:r>
          </a:p>
          <a:p>
            <a:pPr lvl="1"/>
            <a:r>
              <a:rPr lang="en-US" dirty="0"/>
              <a:t>Consider personal motivation for taking the class</a:t>
            </a:r>
          </a:p>
          <a:p>
            <a:pPr lvl="1"/>
            <a:r>
              <a:rPr lang="en-US" dirty="0"/>
              <a:t>Set goals for class performance and participation based on those personal motivations.</a:t>
            </a:r>
          </a:p>
          <a:p>
            <a:r>
              <a:rPr lang="en-US" dirty="0"/>
              <a:t>Challenges: </a:t>
            </a:r>
          </a:p>
          <a:p>
            <a:pPr lvl="1"/>
            <a:r>
              <a:rPr lang="en-US" dirty="0"/>
              <a:t>Identity is very personal, so not everything can (or should) be shared with the instructor</a:t>
            </a:r>
          </a:p>
          <a:p>
            <a:pPr lvl="1"/>
            <a:r>
              <a:rPr lang="en-US" dirty="0"/>
              <a:t>Tech classes aren’t known for their requirements for introspection</a:t>
            </a:r>
          </a:p>
          <a:p>
            <a:endParaRPr lang="en-US" dirty="0"/>
          </a:p>
        </p:txBody>
      </p:sp>
    </p:spTree>
    <p:extLst>
      <p:ext uri="{BB962C8B-B14F-4D97-AF65-F5344CB8AC3E}">
        <p14:creationId xmlns:p14="http://schemas.microsoft.com/office/powerpoint/2010/main" val="39247927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31"/>
          <p:cNvSpPr txBox="1">
            <a:spLocks noGrp="1"/>
          </p:cNvSpPr>
          <p:nvPr>
            <p:ph type="title"/>
          </p:nvPr>
        </p:nvSpPr>
        <p:spPr>
          <a:xfrm>
            <a:off x="838200" y="365125"/>
            <a:ext cx="10515600" cy="1325563"/>
          </a:xfrm>
          <a:noFill/>
          <a:ln>
            <a:noFill/>
          </a:ln>
        </p:spPr>
        <p:txBody>
          <a:bodyPr spcFirstLastPara="1" wrap="square" lIns="91425" tIns="45700" rIns="91425" bIns="45700" anchor="ctr" anchorCtr="0">
            <a:normAutofit/>
          </a:bodyPr>
          <a:lstStyle/>
          <a:p>
            <a:pPr lvl="0"/>
            <a:r>
              <a:rPr lang="en-US" dirty="0"/>
              <a:t>Future Steps</a:t>
            </a:r>
          </a:p>
        </p:txBody>
      </p:sp>
      <p:sp>
        <p:nvSpPr>
          <p:cNvPr id="155" name="Google Shape;155;p31"/>
          <p:cNvSpPr txBox="1">
            <a:spLocks noGrp="1"/>
          </p:cNvSpPr>
          <p:nvPr>
            <p:ph type="body" idx="1"/>
          </p:nvPr>
        </p:nvSpPr>
        <p:spPr>
          <a:xfrm>
            <a:off x="832104" y="1837944"/>
            <a:ext cx="10524744" cy="4261104"/>
          </a:xfrm>
          <a:noFill/>
          <a:ln>
            <a:noFill/>
          </a:ln>
        </p:spPr>
        <p:txBody>
          <a:bodyPr spcFirstLastPara="1" wrap="square" lIns="91425" tIns="45700" rIns="91425" bIns="45700" anchor="t" anchorCtr="0">
            <a:normAutofit/>
          </a:bodyPr>
          <a:lstStyle/>
          <a:p>
            <a:pPr lvl="0"/>
            <a:r>
              <a:rPr lang="en-US" dirty="0"/>
              <a:t>Collect data from students</a:t>
            </a:r>
          </a:p>
          <a:p>
            <a:pPr lvl="1"/>
            <a:r>
              <a:rPr lang="en-US" dirty="0"/>
              <a:t>Have responses from six past classes</a:t>
            </a:r>
          </a:p>
          <a:p>
            <a:r>
              <a:rPr lang="en-US" dirty="0"/>
              <a:t>Analyze qualitatively (early stage)</a:t>
            </a:r>
          </a:p>
          <a:p>
            <a:pPr lvl="1"/>
            <a:r>
              <a:rPr lang="en-US" dirty="0"/>
              <a:t>Look for patterns of identities regularly enrolled</a:t>
            </a:r>
          </a:p>
          <a:p>
            <a:pPr lvl="1"/>
            <a:r>
              <a:rPr lang="en-US" dirty="0"/>
              <a:t>Consider whether class modifications can better serve the students</a:t>
            </a:r>
          </a:p>
          <a:p>
            <a:pPr lvl="1"/>
            <a:endParaRPr lang="en-US" dirty="0"/>
          </a:p>
          <a:p>
            <a:pPr lvl="1"/>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32"/>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Rockwell"/>
              <a:buNone/>
            </a:pPr>
            <a:r>
              <a:rPr lang="en-US"/>
              <a:t>Ask for Advice</a:t>
            </a:r>
            <a:endParaRPr lang="en-US" dirty="0"/>
          </a:p>
        </p:txBody>
      </p:sp>
      <p:sp>
        <p:nvSpPr>
          <p:cNvPr id="3" name="Text Placeholder 2">
            <a:extLst>
              <a:ext uri="{FF2B5EF4-FFF2-40B4-BE49-F238E27FC236}">
                <a16:creationId xmlns:a16="http://schemas.microsoft.com/office/drawing/2014/main" id="{BF988C3E-740D-6BC6-1613-A3E0B9F6D0CE}"/>
              </a:ext>
            </a:extLst>
          </p:cNvPr>
          <p:cNvSpPr>
            <a:spLocks noGrp="1"/>
          </p:cNvSpPr>
          <p:nvPr>
            <p:ph type="body" idx="1"/>
          </p:nvPr>
        </p:nvSpPr>
        <p:spPr/>
        <p:txBody>
          <a:bodyPr/>
          <a:lstStyle/>
          <a:p>
            <a:pPr marL="457200" lvl="1" indent="-381000">
              <a:lnSpc>
                <a:spcPct val="80000"/>
              </a:lnSpc>
              <a:spcBef>
                <a:spcPts val="1000"/>
              </a:spcBef>
              <a:buSzPts val="2400"/>
            </a:pPr>
            <a:r>
              <a:rPr lang="en-US" sz="2200" dirty="0"/>
              <a:t>What is most salient for you?</a:t>
            </a:r>
          </a:p>
          <a:p>
            <a:pPr marL="457200" lvl="1" indent="-381000">
              <a:lnSpc>
                <a:spcPct val="80000"/>
              </a:lnSpc>
              <a:spcBef>
                <a:spcPts val="1000"/>
              </a:spcBef>
              <a:buSzPts val="2400"/>
            </a:pPr>
            <a:endParaRPr lang="en-US" sz="2200" dirty="0"/>
          </a:p>
          <a:p>
            <a:pPr marL="457200" lvl="1" indent="-381000">
              <a:lnSpc>
                <a:spcPct val="80000"/>
              </a:lnSpc>
              <a:spcBef>
                <a:spcPts val="1000"/>
              </a:spcBef>
              <a:buSzPts val="2400"/>
            </a:pPr>
            <a:r>
              <a:rPr lang="en-US" sz="2200" dirty="0"/>
              <a:t>What do you want to learn more about?</a:t>
            </a:r>
          </a:p>
          <a:p>
            <a:pPr marL="457200" lvl="1" indent="-381000">
              <a:lnSpc>
                <a:spcPct val="80000"/>
              </a:lnSpc>
              <a:spcBef>
                <a:spcPts val="1000"/>
              </a:spcBef>
              <a:buSzPts val="2400"/>
            </a:pPr>
            <a:endParaRPr lang="en-US" sz="2200" dirty="0"/>
          </a:p>
          <a:p>
            <a:pPr marL="457200" lvl="1" indent="-381000">
              <a:lnSpc>
                <a:spcPct val="80000"/>
              </a:lnSpc>
              <a:spcBef>
                <a:spcPts val="1000"/>
              </a:spcBef>
              <a:buSzPts val="2400"/>
            </a:pPr>
            <a:r>
              <a:rPr lang="en-US" sz="2200" dirty="0"/>
              <a:t>How do we turn this into a full paper that is both rigorous and interesting?</a:t>
            </a:r>
          </a:p>
          <a:p>
            <a:endParaRPr lang="en-US" sz="2200" dirty="0"/>
          </a:p>
        </p:txBody>
      </p:sp>
      <p:pic>
        <p:nvPicPr>
          <p:cNvPr id="1026" name="Picture 2" descr="Super Mario Bros. 8-Bit Stickers sticker #13937669">
            <a:extLst>
              <a:ext uri="{FF2B5EF4-FFF2-40B4-BE49-F238E27FC236}">
                <a16:creationId xmlns:a16="http://schemas.microsoft.com/office/drawing/2014/main" id="{D657B82C-43BA-022C-C25B-84984683E1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2609" y="4103179"/>
            <a:ext cx="2647950" cy="2143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22"/>
          <p:cNvSpPr txBox="1">
            <a:spLocks noGrp="1"/>
          </p:cNvSpPr>
          <p:nvPr>
            <p:ph type="ctrTitle"/>
          </p:nvPr>
        </p:nvSpPr>
        <p:spPr>
          <a:xfrm>
            <a:off x="472939" y="393386"/>
            <a:ext cx="9144000" cy="23876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191919"/>
              </a:buClr>
              <a:buSzPts val="5400"/>
              <a:buFont typeface="Rockwell"/>
              <a:buNone/>
            </a:pPr>
            <a:r>
              <a:rPr lang="en-US" dirty="0"/>
              <a:t>Fostering Student Identities in Introduction to Programming</a:t>
            </a:r>
            <a:endParaRPr dirty="0"/>
          </a:p>
        </p:txBody>
      </p:sp>
      <p:sp>
        <p:nvSpPr>
          <p:cNvPr id="93" name="Google Shape;93;p22"/>
          <p:cNvSpPr txBox="1"/>
          <p:nvPr/>
        </p:nvSpPr>
        <p:spPr>
          <a:xfrm>
            <a:off x="7579641" y="3993958"/>
            <a:ext cx="4197178" cy="1655762"/>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372F7A"/>
              </a:buClr>
              <a:buSzPts val="2400"/>
              <a:buFont typeface="Noto Sans Symbols"/>
              <a:buNone/>
            </a:pPr>
            <a:r>
              <a:rPr lang="en-US" sz="2400" i="0" u="none" strike="noStrike" cap="none">
                <a:solidFill>
                  <a:srgbClr val="333333"/>
                </a:solidFill>
                <a:latin typeface="Calibri"/>
                <a:ea typeface="Calibri"/>
                <a:cs typeface="Calibri"/>
                <a:sym typeface="Calibri"/>
              </a:rPr>
              <a:t>Amy J. Connolly</a:t>
            </a:r>
            <a:br>
              <a:rPr lang="en-US" sz="2400" i="0" u="none" strike="noStrike" cap="none">
                <a:solidFill>
                  <a:srgbClr val="333333"/>
                </a:solidFill>
                <a:latin typeface="Calibri"/>
                <a:ea typeface="Calibri"/>
                <a:cs typeface="Calibri"/>
                <a:sym typeface="Calibri"/>
              </a:rPr>
            </a:br>
            <a:r>
              <a:rPr lang="en-US" sz="2400" i="0" u="none" strike="noStrike" cap="none">
                <a:solidFill>
                  <a:srgbClr val="333333"/>
                </a:solidFill>
                <a:latin typeface="Calibri"/>
                <a:ea typeface="Calibri"/>
                <a:cs typeface="Calibri"/>
                <a:sym typeface="Calibri"/>
              </a:rPr>
              <a:t>James Madison University</a:t>
            </a:r>
            <a:br>
              <a:rPr lang="en-US" sz="2400" i="0" u="none" strike="noStrike" cap="none">
                <a:solidFill>
                  <a:srgbClr val="333333"/>
                </a:solidFill>
                <a:latin typeface="Calibri"/>
                <a:ea typeface="Calibri"/>
                <a:cs typeface="Calibri"/>
                <a:sym typeface="Calibri"/>
              </a:rPr>
            </a:br>
            <a:r>
              <a:rPr lang="en-US" sz="2400" i="0" u="none" strike="noStrike" cap="none">
                <a:solidFill>
                  <a:srgbClr val="333333"/>
                </a:solidFill>
                <a:latin typeface="Calibri"/>
                <a:ea typeface="Calibri"/>
                <a:cs typeface="Calibri"/>
                <a:sym typeface="Calibri"/>
              </a:rPr>
              <a:t>conno3aj@jmu.edu</a:t>
            </a:r>
            <a:endParaRPr>
              <a:latin typeface="Calibri"/>
              <a:ea typeface="Calibri"/>
              <a:cs typeface="Calibri"/>
              <a:sym typeface="Calibri"/>
            </a:endParaRPr>
          </a:p>
        </p:txBody>
      </p:sp>
      <p:sp>
        <p:nvSpPr>
          <p:cNvPr id="94" name="Google Shape;94;p22"/>
          <p:cNvSpPr txBox="1"/>
          <p:nvPr/>
        </p:nvSpPr>
        <p:spPr>
          <a:xfrm>
            <a:off x="472939" y="3993958"/>
            <a:ext cx="4197178" cy="1655762"/>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333333"/>
              </a:buClr>
              <a:buSzPts val="2400"/>
              <a:buFont typeface="Arial"/>
              <a:buNone/>
            </a:pPr>
            <a:r>
              <a:rPr lang="en-US" sz="2400" i="0" u="none" strike="noStrike" cap="none">
                <a:solidFill>
                  <a:srgbClr val="333333"/>
                </a:solidFill>
                <a:latin typeface="Calibri"/>
                <a:ea typeface="Calibri"/>
                <a:cs typeface="Calibri"/>
                <a:sym typeface="Calibri"/>
              </a:rPr>
              <a:t>Daniel Rush</a:t>
            </a:r>
            <a:br>
              <a:rPr lang="en-US" sz="2400" i="0" u="none" strike="noStrike" cap="none">
                <a:solidFill>
                  <a:srgbClr val="333333"/>
                </a:solidFill>
                <a:latin typeface="Calibri"/>
                <a:ea typeface="Calibri"/>
                <a:cs typeface="Calibri"/>
                <a:sym typeface="Calibri"/>
              </a:rPr>
            </a:br>
            <a:r>
              <a:rPr lang="en-US" sz="2400" i="0" u="none" strike="noStrike" cap="none">
                <a:solidFill>
                  <a:srgbClr val="333333"/>
                </a:solidFill>
                <a:latin typeface="Calibri"/>
                <a:ea typeface="Calibri"/>
                <a:cs typeface="Calibri"/>
                <a:sym typeface="Calibri"/>
              </a:rPr>
              <a:t>Boise State University</a:t>
            </a:r>
            <a:br>
              <a:rPr lang="en-US" sz="2400" i="0" u="none" strike="noStrike" cap="none">
                <a:solidFill>
                  <a:srgbClr val="333333"/>
                </a:solidFill>
                <a:latin typeface="Calibri"/>
                <a:ea typeface="Calibri"/>
                <a:cs typeface="Calibri"/>
                <a:sym typeface="Calibri"/>
              </a:rPr>
            </a:br>
            <a:r>
              <a:rPr lang="en-US" sz="2400" i="0" u="none" strike="noStrike" cap="none">
                <a:solidFill>
                  <a:srgbClr val="333333"/>
                </a:solidFill>
                <a:latin typeface="Calibri"/>
                <a:ea typeface="Calibri"/>
                <a:cs typeface="Calibri"/>
                <a:sym typeface="Calibri"/>
              </a:rPr>
              <a:t>danrush@boisestate.edu</a:t>
            </a:r>
            <a:endParaRPr>
              <a:latin typeface="Calibri"/>
              <a:ea typeface="Calibri"/>
              <a:cs typeface="Calibri"/>
              <a:sym typeface="Calibri"/>
            </a:endParaRPr>
          </a:p>
        </p:txBody>
      </p:sp>
      <p:pic>
        <p:nvPicPr>
          <p:cNvPr id="96" name="Google Shape;96;p22"/>
          <p:cNvPicPr preferRelativeResize="0"/>
          <p:nvPr/>
        </p:nvPicPr>
        <p:blipFill rotWithShape="1">
          <a:blip r:embed="rId3">
            <a:alphaModFix/>
          </a:blip>
          <a:srcRect/>
          <a:stretch/>
        </p:blipFill>
        <p:spPr>
          <a:xfrm>
            <a:off x="203513" y="5530241"/>
            <a:ext cx="3529077" cy="994596"/>
          </a:xfrm>
          <a:prstGeom prst="rect">
            <a:avLst/>
          </a:prstGeom>
          <a:noFill/>
          <a:ln>
            <a:noFill/>
          </a:ln>
        </p:spPr>
      </p:pic>
      <p:sp>
        <p:nvSpPr>
          <p:cNvPr id="97" name="Google Shape;97;p22"/>
          <p:cNvSpPr txBox="1"/>
          <p:nvPr/>
        </p:nvSpPr>
        <p:spPr>
          <a:xfrm>
            <a:off x="3808233" y="3493700"/>
            <a:ext cx="4197178" cy="1655762"/>
          </a:xfrm>
          <a:prstGeom prst="rect">
            <a:avLst/>
          </a:prstGeom>
          <a:noFill/>
          <a:ln>
            <a:noFill/>
          </a:ln>
        </p:spPr>
        <p:txBody>
          <a:bodyPr spcFirstLastPara="1" wrap="square" lIns="91425" tIns="45700" rIns="91425" bIns="45700" anchor="t" anchorCtr="0">
            <a:normAutofit/>
          </a:bodyPr>
          <a:lstStyle/>
          <a:p>
            <a:pPr marL="0" marR="0" lvl="0" indent="0" algn="ctr" rtl="0">
              <a:lnSpc>
                <a:spcPct val="90000"/>
              </a:lnSpc>
              <a:spcBef>
                <a:spcPts val="0"/>
              </a:spcBef>
              <a:spcAft>
                <a:spcPts val="0"/>
              </a:spcAft>
              <a:buClr>
                <a:srgbClr val="333333"/>
              </a:buClr>
              <a:buSzPts val="2400"/>
              <a:buFont typeface="Arial"/>
              <a:buNone/>
            </a:pPr>
            <a:r>
              <a:rPr lang="en-US" sz="2400" i="0" u="none" strike="noStrike" cap="none">
                <a:solidFill>
                  <a:srgbClr val="333333"/>
                </a:solidFill>
                <a:latin typeface="Calibri"/>
                <a:ea typeface="Calibri"/>
                <a:cs typeface="Calibri"/>
                <a:sym typeface="Calibri"/>
              </a:rPr>
              <a:t>Marc Schmalz</a:t>
            </a:r>
            <a:br>
              <a:rPr lang="en-US" sz="2400" i="0" u="none" strike="noStrike" cap="none">
                <a:solidFill>
                  <a:srgbClr val="333333"/>
                </a:solidFill>
                <a:latin typeface="Calibri"/>
                <a:ea typeface="Calibri"/>
                <a:cs typeface="Calibri"/>
                <a:sym typeface="Calibri"/>
              </a:rPr>
            </a:br>
            <a:r>
              <a:rPr lang="en-US" sz="2400" i="0" u="none" strike="noStrike" cap="none">
                <a:solidFill>
                  <a:srgbClr val="333333"/>
                </a:solidFill>
                <a:latin typeface="Calibri"/>
                <a:ea typeface="Calibri"/>
                <a:cs typeface="Calibri"/>
                <a:sym typeface="Calibri"/>
              </a:rPr>
              <a:t>Boise State University</a:t>
            </a:r>
            <a:br>
              <a:rPr lang="en-US" sz="2400" i="0" u="none" strike="noStrike" cap="none">
                <a:solidFill>
                  <a:srgbClr val="333333"/>
                </a:solidFill>
                <a:latin typeface="Calibri"/>
                <a:ea typeface="Calibri"/>
                <a:cs typeface="Calibri"/>
                <a:sym typeface="Calibri"/>
              </a:rPr>
            </a:br>
            <a:r>
              <a:rPr lang="en-US" sz="2400" i="0" u="none" strike="noStrike" cap="none">
                <a:solidFill>
                  <a:srgbClr val="333333"/>
                </a:solidFill>
                <a:latin typeface="Calibri"/>
                <a:ea typeface="Calibri"/>
                <a:cs typeface="Calibri"/>
                <a:sym typeface="Calibri"/>
              </a:rPr>
              <a:t>marcschmalz@boisestate.edu</a:t>
            </a:r>
            <a:endParaRPr>
              <a:latin typeface="Calibri"/>
              <a:ea typeface="Calibri"/>
              <a:cs typeface="Calibri"/>
              <a:sym typeface="Calibri"/>
            </a:endParaRPr>
          </a:p>
        </p:txBody>
      </p:sp>
      <p:pic>
        <p:nvPicPr>
          <p:cNvPr id="3" name="Picture 2">
            <a:extLst>
              <a:ext uri="{FF2B5EF4-FFF2-40B4-BE49-F238E27FC236}">
                <a16:creationId xmlns:a16="http://schemas.microsoft.com/office/drawing/2014/main" id="{038BDA00-FD0E-484C-8C7D-E46ECCBA6507}"/>
              </a:ext>
            </a:extLst>
          </p:cNvPr>
          <p:cNvPicPr>
            <a:picLocks noChangeAspect="1"/>
          </p:cNvPicPr>
          <p:nvPr/>
        </p:nvPicPr>
        <p:blipFill rotWithShape="1">
          <a:blip r:embed="rId4"/>
          <a:srcRect l="22277" t="40516" r="15999" b="40520"/>
          <a:stretch/>
        </p:blipFill>
        <p:spPr>
          <a:xfrm>
            <a:off x="6544849" y="5530241"/>
            <a:ext cx="5443638" cy="1082226"/>
          </a:xfrm>
          <a:prstGeom prst="rect">
            <a:avLst/>
          </a:prstGeom>
        </p:spPr>
      </p:pic>
      <p:pic>
        <p:nvPicPr>
          <p:cNvPr id="2" name="Picture 2" descr="Super Mario Bros. 8-Bit Stickers sticker #13937669">
            <a:extLst>
              <a:ext uri="{FF2B5EF4-FFF2-40B4-BE49-F238E27FC236}">
                <a16:creationId xmlns:a16="http://schemas.microsoft.com/office/drawing/2014/main" id="{3FEED307-E4C0-E428-ACD1-9F839BC3E5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28869" y="720917"/>
            <a:ext cx="2647950"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13616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Rockwell"/>
              <a:buNone/>
            </a:pPr>
            <a:r>
              <a:rPr lang="en-US"/>
              <a:t>Agenda</a:t>
            </a:r>
            <a:endParaRPr/>
          </a:p>
        </p:txBody>
      </p:sp>
      <p:sp>
        <p:nvSpPr>
          <p:cNvPr id="103" name="Google Shape;103;p23"/>
          <p:cNvSpPr txBox="1">
            <a:spLocks noGrp="1"/>
          </p:cNvSpPr>
          <p:nvPr>
            <p:ph type="body" idx="1"/>
          </p:nvPr>
        </p:nvSpPr>
        <p:spPr>
          <a:xfrm>
            <a:off x="832104" y="1837944"/>
            <a:ext cx="10524744" cy="4261104"/>
          </a:xfrm>
          <a:prstGeom prst="rect">
            <a:avLst/>
          </a:prstGeom>
          <a:noFill/>
          <a:ln>
            <a:noFill/>
          </a:ln>
        </p:spPr>
        <p:txBody>
          <a:bodyPr spcFirstLastPara="1" wrap="square" lIns="91425" tIns="45700" rIns="91425" bIns="45700" anchor="t" anchorCtr="0">
            <a:normAutofit lnSpcReduction="10000"/>
          </a:bodyPr>
          <a:lstStyle/>
          <a:p>
            <a:pPr marL="230188" indent="-230188">
              <a:lnSpc>
                <a:spcPct val="150000"/>
              </a:lnSpc>
              <a:spcBef>
                <a:spcPts val="0"/>
              </a:spcBef>
              <a:buSzPts val="3200"/>
            </a:pPr>
            <a:r>
              <a:rPr lang="en-US" sz="3200" dirty="0"/>
              <a:t>Problem Overview (Research Context)</a:t>
            </a:r>
          </a:p>
          <a:p>
            <a:pPr marL="230188" indent="-230188">
              <a:lnSpc>
                <a:spcPct val="150000"/>
              </a:lnSpc>
              <a:spcBef>
                <a:spcPts val="0"/>
              </a:spcBef>
              <a:buSzPts val="3200"/>
            </a:pPr>
            <a:r>
              <a:rPr lang="en-US" sz="3200" dirty="0"/>
              <a:t>Literature Review: Intro to Programming (JISE) </a:t>
            </a:r>
          </a:p>
          <a:p>
            <a:pPr marL="230188" lvl="0" indent="-230188" algn="l" rtl="0">
              <a:lnSpc>
                <a:spcPct val="150000"/>
              </a:lnSpc>
              <a:spcBef>
                <a:spcPts val="0"/>
              </a:spcBef>
              <a:spcAft>
                <a:spcPts val="0"/>
              </a:spcAft>
              <a:buSzPts val="3200"/>
              <a:buFont typeface="Noto Sans Symbols"/>
              <a:buChar char="▪"/>
            </a:pPr>
            <a:r>
              <a:rPr lang="en-US" sz="3200" dirty="0"/>
              <a:t>An activity</a:t>
            </a:r>
          </a:p>
          <a:p>
            <a:pPr marL="230188" lvl="0" indent="-230188" algn="l" rtl="0">
              <a:lnSpc>
                <a:spcPct val="150000"/>
              </a:lnSpc>
              <a:spcBef>
                <a:spcPts val="0"/>
              </a:spcBef>
              <a:spcAft>
                <a:spcPts val="0"/>
              </a:spcAft>
              <a:buSzPts val="3200"/>
              <a:buFont typeface="Noto Sans Symbols"/>
              <a:buChar char="▪"/>
            </a:pPr>
            <a:r>
              <a:rPr lang="en-US" sz="3200" dirty="0"/>
              <a:t>Identity Theory, Briefly</a:t>
            </a:r>
          </a:p>
          <a:p>
            <a:pPr marL="230188" lvl="0" indent="-230188" algn="l" rtl="0">
              <a:lnSpc>
                <a:spcPct val="150000"/>
              </a:lnSpc>
              <a:spcBef>
                <a:spcPts val="0"/>
              </a:spcBef>
              <a:spcAft>
                <a:spcPts val="0"/>
              </a:spcAft>
              <a:buSzPts val="3200"/>
              <a:buFont typeface="Noto Sans Symbols"/>
              <a:buChar char="▪"/>
            </a:pPr>
            <a:r>
              <a:rPr lang="en-US" sz="3200" dirty="0"/>
              <a:t>Applying Identity Theory in Intro to Programming</a:t>
            </a:r>
          </a:p>
          <a:p>
            <a:pPr marL="230188" lvl="0" indent="-230188" algn="l" rtl="0">
              <a:lnSpc>
                <a:spcPct val="150000"/>
              </a:lnSpc>
              <a:spcBef>
                <a:spcPts val="0"/>
              </a:spcBef>
              <a:spcAft>
                <a:spcPts val="0"/>
              </a:spcAft>
              <a:buSzPts val="3200"/>
              <a:buFont typeface="Noto Sans Symbols"/>
              <a:buChar char="▪"/>
            </a:pPr>
            <a:r>
              <a:rPr lang="en-US" sz="3200" dirty="0"/>
              <a:t>Future Steps</a:t>
            </a:r>
            <a:endParaRPr sz="3200" dirty="0"/>
          </a:p>
        </p:txBody>
      </p:sp>
      <p:pic>
        <p:nvPicPr>
          <p:cNvPr id="4" name="Graphic 3" descr="Document">
            <a:extLst>
              <a:ext uri="{FF2B5EF4-FFF2-40B4-BE49-F238E27FC236}">
                <a16:creationId xmlns:a16="http://schemas.microsoft.com/office/drawing/2014/main" id="{6FB86697-CC11-463E-A336-21F323A8ED3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143089" y="235227"/>
            <a:ext cx="914400" cy="914400"/>
          </a:xfrm>
          <a:prstGeom prst="rect">
            <a:avLst/>
          </a:prstGeom>
        </p:spPr>
      </p:pic>
      <p:pic>
        <p:nvPicPr>
          <p:cNvPr id="5" name="Graphic 4" descr="Pencil">
            <a:extLst>
              <a:ext uri="{FF2B5EF4-FFF2-40B4-BE49-F238E27FC236}">
                <a16:creationId xmlns:a16="http://schemas.microsoft.com/office/drawing/2014/main" id="{F5CE96B8-F7CE-4689-8994-89AE44CE783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429750" y="532477"/>
            <a:ext cx="914400" cy="914400"/>
          </a:xfrm>
          <a:prstGeom prst="rect">
            <a:avLst/>
          </a:prstGeom>
        </p:spPr>
      </p:pic>
      <p:sp>
        <p:nvSpPr>
          <p:cNvPr id="6" name="TextBox 5">
            <a:extLst>
              <a:ext uri="{FF2B5EF4-FFF2-40B4-BE49-F238E27FC236}">
                <a16:creationId xmlns:a16="http://schemas.microsoft.com/office/drawing/2014/main" id="{9F392159-105D-48ED-B067-F92E67A1348A}"/>
              </a:ext>
            </a:extLst>
          </p:cNvPr>
          <p:cNvSpPr txBox="1"/>
          <p:nvPr/>
        </p:nvSpPr>
        <p:spPr>
          <a:xfrm>
            <a:off x="10287000" y="245533"/>
            <a:ext cx="1746250" cy="1600438"/>
          </a:xfrm>
          <a:prstGeom prst="rect">
            <a:avLst/>
          </a:prstGeom>
          <a:noFill/>
        </p:spPr>
        <p:txBody>
          <a:bodyPr wrap="square" rtlCol="0">
            <a:spAutoFit/>
          </a:bodyPr>
          <a:lstStyle/>
          <a:p>
            <a:r>
              <a:rPr lang="en-US" dirty="0"/>
              <a:t>ACTIVITY WARNING: </a:t>
            </a:r>
          </a:p>
          <a:p>
            <a:r>
              <a:rPr lang="en-US" dirty="0"/>
              <a:t>Please have a pen and paper available (or be able to type on your electronic device)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Rockwell"/>
              <a:buNone/>
            </a:pPr>
            <a:r>
              <a:rPr lang="en-US" dirty="0"/>
              <a:t>Setting the Stage</a:t>
            </a:r>
            <a:endParaRPr dirty="0"/>
          </a:p>
        </p:txBody>
      </p:sp>
      <p:pic>
        <p:nvPicPr>
          <p:cNvPr id="2054" name="Picture 6">
            <a:extLst>
              <a:ext uri="{FF2B5EF4-FFF2-40B4-BE49-F238E27FC236}">
                <a16:creationId xmlns:a16="http://schemas.microsoft.com/office/drawing/2014/main" id="{9719496A-2824-AE89-0136-B106432AB4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0531" y="1513377"/>
            <a:ext cx="7410938" cy="458972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4"/>
          <p:cNvSpPr txBox="1">
            <a:spLocks noGrp="1"/>
          </p:cNvSpPr>
          <p:nvPr>
            <p:ph type="title"/>
          </p:nvPr>
        </p:nvSpPr>
        <p:spPr>
          <a:xfrm>
            <a:off x="838200" y="365125"/>
            <a:ext cx="1120775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Rockwell"/>
              <a:buNone/>
            </a:pPr>
            <a:r>
              <a:rPr lang="en-US" dirty="0"/>
              <a:t>Problem: Promote Belonging and Engagement</a:t>
            </a:r>
            <a:endParaRPr dirty="0"/>
          </a:p>
        </p:txBody>
      </p:sp>
      <p:sp>
        <p:nvSpPr>
          <p:cNvPr id="109" name="Google Shape;109;p24"/>
          <p:cNvSpPr txBox="1">
            <a:spLocks noGrp="1"/>
          </p:cNvSpPr>
          <p:nvPr>
            <p:ph type="body" idx="1"/>
          </p:nvPr>
        </p:nvSpPr>
        <p:spPr>
          <a:xfrm>
            <a:off x="832104" y="1837944"/>
            <a:ext cx="10524744" cy="4261104"/>
          </a:xfrm>
          <a:prstGeom prst="rect">
            <a:avLst/>
          </a:prstGeom>
          <a:noFill/>
          <a:ln>
            <a:noFill/>
          </a:ln>
        </p:spPr>
        <p:txBody>
          <a:bodyPr spcFirstLastPara="1" wrap="square" lIns="91425" tIns="45700" rIns="91425" bIns="45700" anchor="t" anchorCtr="0">
            <a:normAutofit/>
          </a:bodyPr>
          <a:lstStyle/>
          <a:p>
            <a:pPr marL="230188" lvl="0" indent="-230188" algn="l" rtl="0">
              <a:lnSpc>
                <a:spcPct val="90000"/>
              </a:lnSpc>
              <a:spcBef>
                <a:spcPts val="0"/>
              </a:spcBef>
              <a:spcAft>
                <a:spcPts val="0"/>
              </a:spcAft>
              <a:buSzPts val="2800"/>
              <a:buFont typeface="Noto Sans Symbols"/>
              <a:buChar char="▪"/>
            </a:pPr>
            <a:r>
              <a:rPr lang="en-US" sz="2800" dirty="0"/>
              <a:t>IS programs often include at least one intro to programming course</a:t>
            </a:r>
            <a:endParaRPr dirty="0"/>
          </a:p>
          <a:p>
            <a:pPr marL="687388" lvl="1" indent="-230188">
              <a:spcBef>
                <a:spcPts val="1000"/>
              </a:spcBef>
              <a:buSzPts val="2800"/>
            </a:pPr>
            <a:r>
              <a:rPr lang="en-US" sz="2800" dirty="0"/>
              <a:t>Not here to debate which language to use</a:t>
            </a:r>
            <a:endParaRPr dirty="0"/>
          </a:p>
          <a:p>
            <a:pPr marL="230188" lvl="0" indent="-230188" algn="l" rtl="0">
              <a:lnSpc>
                <a:spcPct val="90000"/>
              </a:lnSpc>
              <a:spcBef>
                <a:spcPts val="1000"/>
              </a:spcBef>
              <a:spcAft>
                <a:spcPts val="0"/>
              </a:spcAft>
              <a:buSzPts val="2800"/>
              <a:buFont typeface="Noto Sans Symbols"/>
              <a:buChar char="▪"/>
            </a:pPr>
            <a:r>
              <a:rPr lang="en-US" sz="2800" dirty="0"/>
              <a:t>Non-CS students are often resistant or intimidated by coding </a:t>
            </a:r>
            <a:endParaRPr dirty="0"/>
          </a:p>
          <a:p>
            <a:pPr marL="230188" lvl="0" indent="-230188" algn="l" rtl="0">
              <a:lnSpc>
                <a:spcPct val="90000"/>
              </a:lnSpc>
              <a:spcBef>
                <a:spcPts val="1000"/>
              </a:spcBef>
              <a:spcAft>
                <a:spcPts val="0"/>
              </a:spcAft>
              <a:buSzPts val="2800"/>
              <a:buFont typeface="Noto Sans Symbols"/>
              <a:buChar char="▪"/>
            </a:pPr>
            <a:r>
              <a:rPr lang="en-US" sz="2800" dirty="0"/>
              <a:t>The course should be welcoming, inclusive, and engaging for ALL </a:t>
            </a:r>
          </a:p>
          <a:p>
            <a:pPr marL="687388" lvl="1" indent="-230188">
              <a:spcBef>
                <a:spcPts val="1000"/>
              </a:spcBef>
              <a:buSzPts val="2800"/>
            </a:pPr>
            <a:r>
              <a:rPr lang="en-US" sz="2800" dirty="0"/>
              <a:t>…and, as a result, improve retention in our programs. </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Rockwell"/>
              <a:buNone/>
            </a:pPr>
            <a:r>
              <a:rPr lang="en-US" dirty="0"/>
              <a:t>Literature Review: Intro to Programming (JISE)</a:t>
            </a:r>
            <a:endParaRPr dirty="0"/>
          </a:p>
        </p:txBody>
      </p:sp>
      <p:sp>
        <p:nvSpPr>
          <p:cNvPr id="115" name="Google Shape;115;p25"/>
          <p:cNvSpPr txBox="1">
            <a:spLocks noGrp="1"/>
          </p:cNvSpPr>
          <p:nvPr>
            <p:ph type="body" idx="1"/>
          </p:nvPr>
        </p:nvSpPr>
        <p:spPr>
          <a:xfrm>
            <a:off x="832104" y="1837944"/>
            <a:ext cx="10524744" cy="4261104"/>
          </a:xfrm>
          <a:prstGeom prst="rect">
            <a:avLst/>
          </a:prstGeom>
          <a:noFill/>
          <a:ln>
            <a:noFill/>
          </a:ln>
        </p:spPr>
        <p:txBody>
          <a:bodyPr spcFirstLastPara="1" wrap="square" lIns="91425" tIns="45700" rIns="91425" bIns="45700" anchor="t" anchorCtr="0">
            <a:normAutofit/>
          </a:bodyPr>
          <a:lstStyle/>
          <a:p>
            <a:pPr marL="230188" lvl="0" indent="-230188" algn="l" rtl="0">
              <a:lnSpc>
                <a:spcPct val="90000"/>
              </a:lnSpc>
              <a:spcBef>
                <a:spcPts val="0"/>
              </a:spcBef>
              <a:spcAft>
                <a:spcPts val="0"/>
              </a:spcAft>
              <a:buSzPts val="2400"/>
              <a:buFont typeface="Noto Sans Symbols"/>
              <a:buChar char="▪"/>
            </a:pPr>
            <a:r>
              <a:rPr lang="en-US" dirty="0"/>
              <a:t>Recommended to take </a:t>
            </a:r>
            <a:r>
              <a:rPr lang="en-US" b="1" dirty="0"/>
              <a:t>student-centered focus </a:t>
            </a:r>
            <a:r>
              <a:rPr lang="en-US" dirty="0"/>
              <a:t>rather than instructor-centered (Sharma, Biros, </a:t>
            </a:r>
            <a:r>
              <a:rPr lang="en-US" dirty="0" err="1"/>
              <a:t>Ayyalasomayajula</a:t>
            </a:r>
            <a:r>
              <a:rPr lang="en-US" dirty="0"/>
              <a:t>, &amp; </a:t>
            </a:r>
            <a:r>
              <a:rPr lang="en-US" dirty="0" err="1"/>
              <a:t>Dalal</a:t>
            </a:r>
            <a:r>
              <a:rPr lang="en-US" dirty="0"/>
              <a:t> (2020)</a:t>
            </a:r>
            <a:endParaRPr dirty="0"/>
          </a:p>
          <a:p>
            <a:pPr marL="230188" lvl="0" indent="-230188" algn="l" rtl="0">
              <a:lnSpc>
                <a:spcPct val="90000"/>
              </a:lnSpc>
              <a:spcBef>
                <a:spcPts val="1000"/>
              </a:spcBef>
              <a:spcAft>
                <a:spcPts val="0"/>
              </a:spcAft>
              <a:buSzPts val="2400"/>
              <a:buFont typeface="Noto Sans Symbols"/>
              <a:buChar char="▪"/>
            </a:pPr>
            <a:r>
              <a:rPr lang="en-US" dirty="0"/>
              <a:t>Zhang, Crabtree, Terwilliger &amp; Jenkins (2020) presented 26 tips for teaching </a:t>
            </a:r>
            <a:endParaRPr dirty="0"/>
          </a:p>
          <a:p>
            <a:pPr marL="230188" lvl="0" indent="-230188" algn="l" rtl="0">
              <a:lnSpc>
                <a:spcPct val="90000"/>
              </a:lnSpc>
              <a:spcBef>
                <a:spcPts val="1000"/>
              </a:spcBef>
              <a:spcAft>
                <a:spcPts val="0"/>
              </a:spcAft>
              <a:buSzPts val="2400"/>
              <a:buFont typeface="Noto Sans Symbols"/>
              <a:buChar char="▪"/>
            </a:pPr>
            <a:r>
              <a:rPr lang="en-US" dirty="0"/>
              <a:t>Prior experiences represent “significant antecedents of learning performance” and “</a:t>
            </a:r>
            <a:r>
              <a:rPr lang="en-US" b="1" dirty="0"/>
              <a:t>student-centered active learning </a:t>
            </a:r>
            <a:r>
              <a:rPr lang="en-US" dirty="0"/>
              <a:t>over traditional lecture” is recommended (Zhang, Zhang, Stafford &amp; Zhang 2013)</a:t>
            </a:r>
            <a:endParaRPr dirty="0"/>
          </a:p>
          <a:p>
            <a:pPr marL="230188" lvl="0" indent="-230188" algn="l" rtl="0">
              <a:lnSpc>
                <a:spcPct val="90000"/>
              </a:lnSpc>
              <a:spcBef>
                <a:spcPts val="1000"/>
              </a:spcBef>
              <a:spcAft>
                <a:spcPts val="0"/>
              </a:spcAft>
              <a:buSzPts val="2400"/>
              <a:buFont typeface="Noto Sans Symbols"/>
              <a:buChar char="▪"/>
            </a:pPr>
            <a:r>
              <a:rPr lang="en-US" dirty="0"/>
              <a:t>Systematic practice problems and structured feedback helped improve students’ reported self-efficacy (Menon 2023)</a:t>
            </a:r>
            <a:endParaRPr dirty="0"/>
          </a:p>
          <a:p>
            <a:pPr marL="230188" lvl="0" indent="-230188" algn="l" rtl="0">
              <a:lnSpc>
                <a:spcPct val="90000"/>
              </a:lnSpc>
              <a:spcBef>
                <a:spcPts val="1000"/>
              </a:spcBef>
              <a:spcAft>
                <a:spcPts val="0"/>
              </a:spcAft>
              <a:buSzPts val="2400"/>
              <a:buFont typeface="Noto Sans Symbols"/>
              <a:buChar char="▪"/>
            </a:pPr>
            <a:r>
              <a:rPr lang="en-US" b="1" dirty="0"/>
              <a:t>Matching learning style with tasks</a:t>
            </a:r>
            <a:r>
              <a:rPr lang="en-US" dirty="0"/>
              <a:t> improves performance in OOP (</a:t>
            </a:r>
            <a:r>
              <a:rPr lang="en-US" dirty="0" err="1"/>
              <a:t>Cegielski</a:t>
            </a:r>
            <a:r>
              <a:rPr lang="en-US" dirty="0"/>
              <a:t>, Hazen &amp; Rainer 2011)</a:t>
            </a:r>
            <a:endParaRPr dirty="0"/>
          </a:p>
          <a:p>
            <a:pPr marL="230188" lvl="0" indent="-77788" algn="l" rtl="0">
              <a:lnSpc>
                <a:spcPct val="90000"/>
              </a:lnSpc>
              <a:spcBef>
                <a:spcPts val="1000"/>
              </a:spcBef>
              <a:spcAft>
                <a:spcPts val="0"/>
              </a:spcAft>
              <a:buSzPts val="2400"/>
              <a:buFont typeface="Noto Sans Symbols"/>
              <a:buNone/>
            </a:pP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Rockwell"/>
              <a:buNone/>
            </a:pPr>
            <a:r>
              <a:rPr lang="en-US" dirty="0"/>
              <a:t>Identity Activity, Part I</a:t>
            </a:r>
            <a:endParaRPr dirty="0"/>
          </a:p>
        </p:txBody>
      </p:sp>
      <p:sp>
        <p:nvSpPr>
          <p:cNvPr id="142" name="Google Shape;142;p29"/>
          <p:cNvSpPr txBox="1">
            <a:spLocks noGrp="1"/>
          </p:cNvSpPr>
          <p:nvPr>
            <p:ph type="body" idx="1"/>
          </p:nvPr>
        </p:nvSpPr>
        <p:spPr>
          <a:xfrm>
            <a:off x="832104" y="1837944"/>
            <a:ext cx="10524744" cy="4261104"/>
          </a:xfrm>
          <a:prstGeom prst="rect">
            <a:avLst/>
          </a:prstGeom>
          <a:noFill/>
          <a:ln>
            <a:noFill/>
          </a:ln>
        </p:spPr>
        <p:txBody>
          <a:bodyPr spcFirstLastPara="1" wrap="square" lIns="91425" tIns="45700" rIns="91425" bIns="45700" anchor="t" anchorCtr="0">
            <a:normAutofit/>
          </a:bodyPr>
          <a:lstStyle/>
          <a:p>
            <a:pPr marL="230188" lvl="0" indent="-77788" algn="l" rtl="0">
              <a:lnSpc>
                <a:spcPct val="90000"/>
              </a:lnSpc>
              <a:spcBef>
                <a:spcPts val="0"/>
              </a:spcBef>
              <a:spcAft>
                <a:spcPts val="0"/>
              </a:spcAft>
              <a:buSzPts val="2400"/>
              <a:buFont typeface="Noto Sans Symbols"/>
              <a:buNone/>
            </a:pPr>
            <a:r>
              <a:rPr lang="en-US" dirty="0"/>
              <a:t>Private: Twenty Statements Test (TST)</a:t>
            </a:r>
            <a:endParaRPr dirty="0"/>
          </a:p>
        </p:txBody>
      </p:sp>
      <p:pic>
        <p:nvPicPr>
          <p:cNvPr id="143" name="Google Shape;143;p29"/>
          <p:cNvPicPr preferRelativeResize="0"/>
          <p:nvPr/>
        </p:nvPicPr>
        <p:blipFill rotWithShape="1">
          <a:blip r:embed="rId3">
            <a:alphaModFix/>
          </a:blip>
          <a:srcRect l="10890" r="23329" b="56894"/>
          <a:stretch/>
        </p:blipFill>
        <p:spPr>
          <a:xfrm>
            <a:off x="5898109" y="2181599"/>
            <a:ext cx="3531641" cy="4085725"/>
          </a:xfrm>
          <a:prstGeom prst="rect">
            <a:avLst/>
          </a:prstGeom>
          <a:noFill/>
          <a:ln>
            <a:noFill/>
          </a:ln>
        </p:spPr>
      </p:pic>
      <p:pic>
        <p:nvPicPr>
          <p:cNvPr id="11" name="Graphic 10" descr="Document">
            <a:extLst>
              <a:ext uri="{FF2B5EF4-FFF2-40B4-BE49-F238E27FC236}">
                <a16:creationId xmlns:a16="http://schemas.microsoft.com/office/drawing/2014/main" id="{EB7680FF-D1F9-41F9-81B0-B7F43C547C0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143089" y="235227"/>
            <a:ext cx="914400" cy="914400"/>
          </a:xfrm>
          <a:prstGeom prst="rect">
            <a:avLst/>
          </a:prstGeom>
        </p:spPr>
      </p:pic>
      <p:pic>
        <p:nvPicPr>
          <p:cNvPr id="12" name="Graphic 11" descr="Pencil">
            <a:extLst>
              <a:ext uri="{FF2B5EF4-FFF2-40B4-BE49-F238E27FC236}">
                <a16:creationId xmlns:a16="http://schemas.microsoft.com/office/drawing/2014/main" id="{ABB8DF65-9913-4541-8C73-0A8E5CF81A6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429750" y="532477"/>
            <a:ext cx="914400" cy="914400"/>
          </a:xfrm>
          <a:prstGeom prst="rect">
            <a:avLst/>
          </a:prstGeom>
        </p:spPr>
      </p:pic>
      <p:sp>
        <p:nvSpPr>
          <p:cNvPr id="13" name="TextBox 12">
            <a:extLst>
              <a:ext uri="{FF2B5EF4-FFF2-40B4-BE49-F238E27FC236}">
                <a16:creationId xmlns:a16="http://schemas.microsoft.com/office/drawing/2014/main" id="{7B3236CB-090E-4A55-B637-C1A5676DA556}"/>
              </a:ext>
            </a:extLst>
          </p:cNvPr>
          <p:cNvSpPr txBox="1"/>
          <p:nvPr/>
        </p:nvSpPr>
        <p:spPr>
          <a:xfrm>
            <a:off x="10287000" y="245533"/>
            <a:ext cx="1746250" cy="1600438"/>
          </a:xfrm>
          <a:prstGeom prst="rect">
            <a:avLst/>
          </a:prstGeom>
          <a:noFill/>
        </p:spPr>
        <p:txBody>
          <a:bodyPr wrap="square" rtlCol="0">
            <a:spAutoFit/>
          </a:bodyPr>
          <a:lstStyle/>
          <a:p>
            <a:r>
              <a:rPr lang="en-US" dirty="0"/>
              <a:t>ACTIVITY WARNING: </a:t>
            </a:r>
          </a:p>
          <a:p>
            <a:r>
              <a:rPr lang="en-US" dirty="0"/>
              <a:t>Please have a pen and paper available (or be able to type on your electronic device)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119"/>
        <p:cNvGrpSpPr/>
        <p:nvPr/>
      </p:nvGrpSpPr>
      <p:grpSpPr>
        <a:xfrm>
          <a:off x="0" y="0"/>
          <a:ext cx="0" cy="0"/>
          <a:chOff x="0" y="0"/>
          <a:chExt cx="0" cy="0"/>
        </a:xfrm>
      </p:grpSpPr>
      <p:sp>
        <p:nvSpPr>
          <p:cNvPr id="120" name="Google Shape;120;p2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Rockwell"/>
              <a:buNone/>
            </a:pPr>
            <a:r>
              <a:rPr lang="en-US" dirty="0">
                <a:solidFill>
                  <a:schemeClr val="lt1"/>
                </a:solidFill>
              </a:rPr>
              <a:t>Structural Symbolic Interactionist </a:t>
            </a:r>
            <a:br>
              <a:rPr lang="en-US" dirty="0">
                <a:solidFill>
                  <a:schemeClr val="lt1"/>
                </a:solidFill>
              </a:rPr>
            </a:br>
            <a:r>
              <a:rPr lang="en-US" dirty="0">
                <a:solidFill>
                  <a:schemeClr val="lt1"/>
                </a:solidFill>
              </a:rPr>
              <a:t>Theories of Identity, Briefly</a:t>
            </a:r>
          </a:p>
        </p:txBody>
      </p:sp>
      <p:sp>
        <p:nvSpPr>
          <p:cNvPr id="122" name="Google Shape;122;p26"/>
          <p:cNvSpPr txBox="1">
            <a:spLocks noGrp="1"/>
          </p:cNvSpPr>
          <p:nvPr>
            <p:ph type="body" idx="1"/>
          </p:nvPr>
        </p:nvSpPr>
        <p:spPr>
          <a:xfrm>
            <a:off x="832104" y="1837944"/>
            <a:ext cx="10524600" cy="42612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en-US">
                <a:solidFill>
                  <a:schemeClr val="lt1"/>
                </a:solidFill>
              </a:rPr>
              <a:t>Identities explain “Who am I?”</a:t>
            </a:r>
            <a:endParaRPr>
              <a:solidFill>
                <a:schemeClr val="lt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119"/>
        <p:cNvGrpSpPr/>
        <p:nvPr/>
      </p:nvGrpSpPr>
      <p:grpSpPr>
        <a:xfrm>
          <a:off x="0" y="0"/>
          <a:ext cx="0" cy="0"/>
          <a:chOff x="0" y="0"/>
          <a:chExt cx="0" cy="0"/>
        </a:xfrm>
      </p:grpSpPr>
      <p:sp>
        <p:nvSpPr>
          <p:cNvPr id="120" name="Google Shape;120;p2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Rockwell"/>
              <a:buNone/>
            </a:pPr>
            <a:r>
              <a:rPr lang="en-US" dirty="0">
                <a:solidFill>
                  <a:schemeClr val="lt1"/>
                </a:solidFill>
              </a:rPr>
              <a:t>Identity Theory, Briefly</a:t>
            </a:r>
          </a:p>
        </p:txBody>
      </p:sp>
      <p:sp>
        <p:nvSpPr>
          <p:cNvPr id="122" name="Google Shape;122;p26"/>
          <p:cNvSpPr txBox="1">
            <a:spLocks noGrp="1"/>
          </p:cNvSpPr>
          <p:nvPr>
            <p:ph type="body" idx="1"/>
          </p:nvPr>
        </p:nvSpPr>
        <p:spPr>
          <a:xfrm>
            <a:off x="832104" y="1837944"/>
            <a:ext cx="10524600" cy="42612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en-US">
                <a:solidFill>
                  <a:schemeClr val="lt1"/>
                </a:solidFill>
              </a:rPr>
              <a:t>Identities explain “Who am I?”</a:t>
            </a:r>
            <a:endParaRPr>
              <a:solidFill>
                <a:schemeClr val="lt1"/>
              </a:solidFill>
            </a:endParaRPr>
          </a:p>
        </p:txBody>
      </p:sp>
    </p:spTree>
    <p:extLst>
      <p:ext uri="{BB962C8B-B14F-4D97-AF65-F5344CB8AC3E}">
        <p14:creationId xmlns:p14="http://schemas.microsoft.com/office/powerpoint/2010/main" val="4864584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119"/>
        <p:cNvGrpSpPr/>
        <p:nvPr/>
      </p:nvGrpSpPr>
      <p:grpSpPr>
        <a:xfrm>
          <a:off x="0" y="0"/>
          <a:ext cx="0" cy="0"/>
          <a:chOff x="0" y="0"/>
          <a:chExt cx="0" cy="0"/>
        </a:xfrm>
      </p:grpSpPr>
      <p:sp>
        <p:nvSpPr>
          <p:cNvPr id="120" name="Google Shape;120;p2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Rockwell"/>
              <a:buNone/>
            </a:pPr>
            <a:r>
              <a:rPr lang="en-US">
                <a:solidFill>
                  <a:schemeClr val="lt1"/>
                </a:solidFill>
              </a:rPr>
              <a:t>Identity Theory, Briefly</a:t>
            </a:r>
            <a:endParaRPr>
              <a:solidFill>
                <a:schemeClr val="lt1"/>
              </a:solidFill>
            </a:endParaRPr>
          </a:p>
        </p:txBody>
      </p:sp>
      <p:pic>
        <p:nvPicPr>
          <p:cNvPr id="121" name="Google Shape;121;p26"/>
          <p:cNvPicPr preferRelativeResize="0"/>
          <p:nvPr/>
        </p:nvPicPr>
        <p:blipFill rotWithShape="1">
          <a:blip r:embed="rId3">
            <a:alphaModFix/>
          </a:blip>
          <a:srcRect l="61127"/>
          <a:stretch/>
        </p:blipFill>
        <p:spPr>
          <a:xfrm>
            <a:off x="7620000" y="365125"/>
            <a:ext cx="4250026" cy="6492875"/>
          </a:xfrm>
          <a:prstGeom prst="rect">
            <a:avLst/>
          </a:prstGeom>
          <a:noFill/>
          <a:ln>
            <a:noFill/>
          </a:ln>
        </p:spPr>
      </p:pic>
      <p:sp>
        <p:nvSpPr>
          <p:cNvPr id="122" name="Google Shape;122;p26"/>
          <p:cNvSpPr txBox="1">
            <a:spLocks noGrp="1"/>
          </p:cNvSpPr>
          <p:nvPr>
            <p:ph type="body" idx="1"/>
          </p:nvPr>
        </p:nvSpPr>
        <p:spPr>
          <a:xfrm>
            <a:off x="832104" y="1837944"/>
            <a:ext cx="10524600" cy="42612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en-US">
                <a:solidFill>
                  <a:schemeClr val="lt1"/>
                </a:solidFill>
              </a:rPr>
              <a:t>Identities explain “Who am I?”</a:t>
            </a:r>
            <a:endParaRPr>
              <a:solidFill>
                <a:schemeClr val="lt1"/>
              </a:solidFill>
            </a:endParaRPr>
          </a:p>
        </p:txBody>
      </p:sp>
      <p:sp>
        <p:nvSpPr>
          <p:cNvPr id="2" name="Rectangle 1">
            <a:extLst>
              <a:ext uri="{FF2B5EF4-FFF2-40B4-BE49-F238E27FC236}">
                <a16:creationId xmlns:a16="http://schemas.microsoft.com/office/drawing/2014/main" id="{37CAA31B-ECC7-B615-39E1-AE201654A059}"/>
              </a:ext>
            </a:extLst>
          </p:cNvPr>
          <p:cNvSpPr/>
          <p:nvPr/>
        </p:nvSpPr>
        <p:spPr>
          <a:xfrm>
            <a:off x="6478954" y="1395413"/>
            <a:ext cx="1809027" cy="181316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endParaRPr>
          </a:p>
        </p:txBody>
      </p:sp>
    </p:spTree>
    <p:extLst>
      <p:ext uri="{BB962C8B-B14F-4D97-AF65-F5344CB8AC3E}">
        <p14:creationId xmlns:p14="http://schemas.microsoft.com/office/powerpoint/2010/main" val="4166569163"/>
      </p:ext>
    </p:extLst>
  </p:cSld>
  <p:clrMapOvr>
    <a:masterClrMapping/>
  </p:clrMapOvr>
</p:sld>
</file>

<file path=ppt/theme/theme1.xml><?xml version="1.0" encoding="utf-8"?>
<a:theme xmlns:a="http://schemas.openxmlformats.org/drawingml/2006/main" name="2_Office Theme">
  <a:themeElements>
    <a:clrScheme name="JMU - RGB - Screen (2)">
      <a:dk1>
        <a:srgbClr val="333333"/>
      </a:dk1>
      <a:lt1>
        <a:srgbClr val="FFFFFF"/>
      </a:lt1>
      <a:dk2>
        <a:srgbClr val="450083"/>
      </a:dk2>
      <a:lt2>
        <a:srgbClr val="515151"/>
      </a:lt2>
      <a:accent1>
        <a:srgbClr val="450083"/>
      </a:accent1>
      <a:accent2>
        <a:srgbClr val="CBB677"/>
      </a:accent2>
      <a:accent3>
        <a:srgbClr val="FFBD00"/>
      </a:accent3>
      <a:accent4>
        <a:srgbClr val="AD9C65"/>
      </a:accent4>
      <a:accent5>
        <a:srgbClr val="B599CE"/>
      </a:accent5>
      <a:accent6>
        <a:srgbClr val="B2B2B2"/>
      </a:accent6>
      <a:hlink>
        <a:srgbClr val="450083"/>
      </a:hlink>
      <a:folHlink>
        <a:srgbClr val="4500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JMU - RGB - Screen (2)">
      <a:dk1>
        <a:srgbClr val="333333"/>
      </a:dk1>
      <a:lt1>
        <a:srgbClr val="FFFFFF"/>
      </a:lt1>
      <a:dk2>
        <a:srgbClr val="450083"/>
      </a:dk2>
      <a:lt2>
        <a:srgbClr val="515151"/>
      </a:lt2>
      <a:accent1>
        <a:srgbClr val="450083"/>
      </a:accent1>
      <a:accent2>
        <a:srgbClr val="CBB677"/>
      </a:accent2>
      <a:accent3>
        <a:srgbClr val="FFBD00"/>
      </a:accent3>
      <a:accent4>
        <a:srgbClr val="AD9C65"/>
      </a:accent4>
      <a:accent5>
        <a:srgbClr val="B599CE"/>
      </a:accent5>
      <a:accent6>
        <a:srgbClr val="B2B2B2"/>
      </a:accent6>
      <a:hlink>
        <a:srgbClr val="450083"/>
      </a:hlink>
      <a:folHlink>
        <a:srgbClr val="4500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1309</TotalTime>
  <Words>2173</Words>
  <Application>Microsoft Office PowerPoint</Application>
  <PresentationFormat>Widescreen</PresentationFormat>
  <Paragraphs>121</Paragraphs>
  <Slides>16</Slides>
  <Notes>16</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16</vt:i4>
      </vt:variant>
    </vt:vector>
  </HeadingPairs>
  <TitlesOfParts>
    <vt:vector size="24" baseType="lpstr">
      <vt:lpstr>Calibri</vt:lpstr>
      <vt:lpstr>Arial</vt:lpstr>
      <vt:lpstr>Rockwell</vt:lpstr>
      <vt:lpstr>Noto Sans Symbols</vt:lpstr>
      <vt:lpstr>Libre Franklin</vt:lpstr>
      <vt:lpstr>Libre Franklin Medium</vt:lpstr>
      <vt:lpstr>2_Office Theme</vt:lpstr>
      <vt:lpstr>1_Office Theme</vt:lpstr>
      <vt:lpstr>Fostering Student Identities in Introduction to Programming</vt:lpstr>
      <vt:lpstr>Agenda</vt:lpstr>
      <vt:lpstr>Setting the Stage</vt:lpstr>
      <vt:lpstr>Problem: Promote Belonging and Engagement</vt:lpstr>
      <vt:lpstr>Literature Review: Intro to Programming (JISE)</vt:lpstr>
      <vt:lpstr>Identity Activity, Part I</vt:lpstr>
      <vt:lpstr>Structural Symbolic Interactionist  Theories of Identity, Briefly</vt:lpstr>
      <vt:lpstr>Identity Theory, Briefly</vt:lpstr>
      <vt:lpstr>Identity Theory, Briefly</vt:lpstr>
      <vt:lpstr>Identity Theory, Briefly</vt:lpstr>
      <vt:lpstr>Identity Theory, Briefly</vt:lpstr>
      <vt:lpstr>Identity Activity, Part II</vt:lpstr>
      <vt:lpstr>Understanding Students’ Identities</vt:lpstr>
      <vt:lpstr>Future Steps</vt:lpstr>
      <vt:lpstr>Ask for Advice</vt:lpstr>
      <vt:lpstr>Fostering Student Identities in Introduction to Programming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Fostering Student Identities in Introduction to Programming</dc:title>
  <dc:creator>Daniel Rush</dc:creator>
  <cp:lastModifiedBy>Marc Schmalz</cp:lastModifiedBy>
  <cp:revision>27</cp:revision>
  <dcterms:modified xsi:type="dcterms:W3CDTF">2023-12-23T03:27:30Z</dcterms:modified>
</cp:coreProperties>
</file>